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6858000" cy="9144000"/>
  <p:embeddedFontLst>
    <p:embeddedFont>
      <p:font typeface="Arimo" panose="020B0604020202020204" charset="0"/>
      <p:regular r:id="rId13"/>
    </p:embeddedFont>
    <p:embeddedFont>
      <p:font typeface="Arimo Bold" panose="020B0604020202020204" charset="0"/>
      <p:regular r:id="rId14"/>
    </p:embeddedFont>
    <p:embeddedFont>
      <p:font typeface="Canva Student Font" panose="020B0604020202020204" charset="0"/>
      <p:regular r:id="rId15"/>
    </p:embeddedFont>
    <p:embeddedFont>
      <p:font typeface="Fredoka" panose="020B0604020202020204" charset="0"/>
      <p:regular r:id="rId16"/>
    </p:embeddedFont>
    <p:embeddedFont>
      <p:font typeface="Garet Bold" panose="020B0604020202020204" charset="0"/>
      <p:regular r:id="rId17"/>
    </p:embeddedFont>
    <p:embeddedFont>
      <p:font typeface="Telegraf" panose="020B0604020202020204" charset="0"/>
      <p:regular r:id="rId18"/>
    </p:embeddedFont>
    <p:embeddedFont>
      <p:font typeface="Telegraf Bold" panose="020B0604020202020204" charset="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01" d="100"/>
          <a:sy n="101" d="100"/>
        </p:scale>
        <p:origin x="288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5794" y="2230757"/>
            <a:ext cx="17956412" cy="4794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57"/>
              </a:lnSpc>
              <a:spcBef>
                <a:spcPct val="0"/>
              </a:spcBef>
            </a:pPr>
            <a:r>
              <a:rPr lang="en-US" sz="1896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INTERNSHIPS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-113368" y="254421"/>
            <a:ext cx="18514737" cy="69429"/>
            <a:chOff x="0" y="0"/>
            <a:chExt cx="4876309" cy="1828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113368" y="99267"/>
            <a:ext cx="18514737" cy="69429"/>
            <a:chOff x="0" y="0"/>
            <a:chExt cx="4876309" cy="1828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0" y="10092879"/>
            <a:ext cx="18514737" cy="69429"/>
            <a:chOff x="0" y="0"/>
            <a:chExt cx="4876309" cy="18286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0" y="9937725"/>
            <a:ext cx="18514737" cy="69429"/>
            <a:chOff x="0" y="0"/>
            <a:chExt cx="4876309" cy="1828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132353" y="1548879"/>
            <a:ext cx="8120972" cy="4872583"/>
          </a:xfrm>
          <a:custGeom>
            <a:avLst/>
            <a:gdLst/>
            <a:ahLst/>
            <a:cxnLst/>
            <a:rect l="l" t="t" r="r" b="b"/>
            <a:pathLst>
              <a:path w="8120972" h="4872583">
                <a:moveTo>
                  <a:pt x="0" y="0"/>
                </a:moveTo>
                <a:lnTo>
                  <a:pt x="8120972" y="0"/>
                </a:lnTo>
                <a:lnTo>
                  <a:pt x="8120972" y="4872583"/>
                </a:lnTo>
                <a:lnTo>
                  <a:pt x="0" y="48725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9695670" y="3775382"/>
            <a:ext cx="4718269" cy="4962739"/>
          </a:xfrm>
          <a:custGeom>
            <a:avLst/>
            <a:gdLst/>
            <a:ahLst/>
            <a:cxnLst/>
            <a:rect l="l" t="t" r="r" b="b"/>
            <a:pathLst>
              <a:path w="4718269" h="4962739">
                <a:moveTo>
                  <a:pt x="0" y="0"/>
                </a:moveTo>
                <a:lnTo>
                  <a:pt x="4718268" y="0"/>
                </a:lnTo>
                <a:lnTo>
                  <a:pt x="4718268" y="4962739"/>
                </a:lnTo>
                <a:lnTo>
                  <a:pt x="0" y="49627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508820" y="3418205"/>
            <a:ext cx="15270361" cy="34696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9"/>
              </a:lnSpc>
            </a:pPr>
            <a:r>
              <a:rPr lang="en-US" sz="3399">
                <a:solidFill>
                  <a:srgbClr val="000000"/>
                </a:solidFill>
                <a:latin typeface="Fredoka"/>
                <a:ea typeface="Fredoka"/>
                <a:cs typeface="Fredoka"/>
                <a:sym typeface="Fredoka"/>
              </a:rPr>
              <a:t>WE’VE MOVED!</a:t>
            </a:r>
          </a:p>
          <a:p>
            <a:pPr algn="ctr">
              <a:lnSpc>
                <a:spcPts val="3909"/>
              </a:lnSpc>
            </a:pPr>
            <a:endParaRPr lang="en-US" sz="3399">
              <a:solidFill>
                <a:srgbClr val="000000"/>
              </a:solidFill>
              <a:latin typeface="Fredoka"/>
              <a:ea typeface="Fredoka"/>
              <a:cs typeface="Fredoka"/>
              <a:sym typeface="Fredoka"/>
            </a:endParaRPr>
          </a:p>
          <a:p>
            <a:pPr algn="ctr">
              <a:lnSpc>
                <a:spcPts val="3909"/>
              </a:lnSpc>
            </a:pPr>
            <a:r>
              <a:rPr lang="en-US" sz="3399">
                <a:solidFill>
                  <a:srgbClr val="000000"/>
                </a:solidFill>
                <a:latin typeface="Fredoka"/>
                <a:ea typeface="Fredoka"/>
                <a:cs typeface="Fredoka"/>
                <a:sym typeface="Fredoka"/>
              </a:rPr>
              <a:t>YOU CAN FIND US IN 1049 JFSB</a:t>
            </a:r>
          </a:p>
          <a:p>
            <a:pPr algn="ctr">
              <a:lnSpc>
                <a:spcPts val="3909"/>
              </a:lnSpc>
            </a:pPr>
            <a:r>
              <a:rPr lang="en-US" sz="3399">
                <a:solidFill>
                  <a:srgbClr val="000000"/>
                </a:solidFill>
                <a:latin typeface="Fredoka"/>
                <a:ea typeface="Fredoka"/>
                <a:cs typeface="Fredoka"/>
                <a:sym typeface="Fredoka"/>
              </a:rPr>
              <a:t>or</a:t>
            </a:r>
          </a:p>
          <a:p>
            <a:pPr algn="ctr">
              <a:lnSpc>
                <a:spcPts val="3909"/>
              </a:lnSpc>
            </a:pPr>
            <a:r>
              <a:rPr lang="en-US" sz="3399">
                <a:solidFill>
                  <a:srgbClr val="000000"/>
                </a:solidFill>
                <a:latin typeface="Fredoka"/>
                <a:ea typeface="Fredoka"/>
                <a:cs typeface="Fredoka"/>
                <a:sym typeface="Fredoka"/>
              </a:rPr>
              <a:t>FHSSINTERNSHIPS.BYU.EDU</a:t>
            </a:r>
          </a:p>
          <a:p>
            <a:pPr algn="ctr">
              <a:lnSpc>
                <a:spcPts val="3909"/>
              </a:lnSpc>
            </a:pPr>
            <a:endParaRPr lang="en-US" sz="3399">
              <a:solidFill>
                <a:srgbClr val="000000"/>
              </a:solidFill>
              <a:latin typeface="Fredoka"/>
              <a:ea typeface="Fredoka"/>
              <a:cs typeface="Fredoka"/>
              <a:sym typeface="Fredoka"/>
            </a:endParaRPr>
          </a:p>
          <a:p>
            <a:pPr algn="ctr">
              <a:lnSpc>
                <a:spcPts val="3909"/>
              </a:lnSpc>
              <a:spcBef>
                <a:spcPct val="0"/>
              </a:spcBef>
            </a:pPr>
            <a:r>
              <a:rPr lang="en-US" sz="3399">
                <a:solidFill>
                  <a:srgbClr val="000000"/>
                </a:solidFill>
                <a:latin typeface="Fredoka"/>
                <a:ea typeface="Fredoka"/>
                <a:cs typeface="Fredoka"/>
                <a:sym typeface="Fredoka"/>
              </a:rPr>
              <a:t>WE ARE EAGER TO SUPPORT YOUR STUDENTS IN INTERNSHIP SUCCESS!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27168" y="1329573"/>
            <a:ext cx="15233665" cy="7595402"/>
          </a:xfrm>
          <a:custGeom>
            <a:avLst/>
            <a:gdLst/>
            <a:ahLst/>
            <a:cxnLst/>
            <a:rect l="l" t="t" r="r" b="b"/>
            <a:pathLst>
              <a:path w="15233665" h="7595402">
                <a:moveTo>
                  <a:pt x="0" y="0"/>
                </a:moveTo>
                <a:lnTo>
                  <a:pt x="15233664" y="0"/>
                </a:lnTo>
                <a:lnTo>
                  <a:pt x="15233664" y="7595402"/>
                </a:lnTo>
                <a:lnTo>
                  <a:pt x="0" y="75954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195" b="-6622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11773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0" y="9732090"/>
            <a:ext cx="18288000" cy="554910"/>
            <a:chOff x="0" y="0"/>
            <a:chExt cx="4816593" cy="14614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16592" cy="146149"/>
            </a:xfrm>
            <a:custGeom>
              <a:avLst/>
              <a:gdLst/>
              <a:ahLst/>
              <a:cxnLst/>
              <a:rect l="l" t="t" r="r" b="b"/>
              <a:pathLst>
                <a:path w="4816592" h="146149">
                  <a:moveTo>
                    <a:pt x="0" y="0"/>
                  </a:moveTo>
                  <a:lnTo>
                    <a:pt x="4816592" y="0"/>
                  </a:lnTo>
                  <a:lnTo>
                    <a:pt x="4816592" y="146149"/>
                  </a:lnTo>
                  <a:lnTo>
                    <a:pt x="0" y="146149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816593" cy="1651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19"/>
                </a:lnSpc>
              </a:pPr>
              <a:r>
                <a:rPr lang="en-US" sz="2277">
                  <a:solidFill>
                    <a:srgbClr val="000000"/>
                  </a:solidFill>
                  <a:latin typeface="Telegraf"/>
                  <a:ea typeface="Telegraf"/>
                  <a:cs typeface="Telegraf"/>
                  <a:sym typeface="Telegraf"/>
                </a:rPr>
                <a:t>A 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0" y="9856614"/>
            <a:ext cx="18288000" cy="298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A majority of students say that they’ve received no real preparationin the skill most valued by employers: the ability to work in teams. Credit: Ross D. Franklin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821541" y="7320363"/>
            <a:ext cx="2386919" cy="2345574"/>
            <a:chOff x="0" y="0"/>
            <a:chExt cx="3182559" cy="3127433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3182559" cy="3127433"/>
              <a:chOff x="0" y="0"/>
              <a:chExt cx="806034" cy="792072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806034" cy="792072"/>
              </a:xfrm>
              <a:custGeom>
                <a:avLst/>
                <a:gdLst/>
                <a:ahLst/>
                <a:cxnLst/>
                <a:rect l="l" t="t" r="r" b="b"/>
                <a:pathLst>
                  <a:path w="806034" h="792072">
                    <a:moveTo>
                      <a:pt x="0" y="0"/>
                    </a:moveTo>
                    <a:lnTo>
                      <a:pt x="806034" y="0"/>
                    </a:lnTo>
                    <a:lnTo>
                      <a:pt x="806034" y="792072"/>
                    </a:lnTo>
                    <a:lnTo>
                      <a:pt x="0" y="792072"/>
                    </a:lnTo>
                    <a:close/>
                  </a:path>
                </a:pathLst>
              </a:custGeom>
              <a:solidFill>
                <a:srgbClr val="002E5D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806034" cy="839697"/>
              </a:xfrm>
              <a:prstGeom prst="rect">
                <a:avLst/>
              </a:prstGeom>
            </p:spPr>
            <p:txBody>
              <a:bodyPr lIns="23549" tIns="23549" rIns="23549" bIns="23549" rtlCol="0" anchor="ctr"/>
              <a:lstStyle/>
              <a:p>
                <a:pPr algn="ctr">
                  <a:lnSpc>
                    <a:spcPts val="2660"/>
                  </a:lnSpc>
                </a:pPr>
                <a:endParaRPr/>
              </a:p>
            </p:txBody>
          </p:sp>
        </p:grpSp>
        <p:sp>
          <p:nvSpPr>
            <p:cNvPr id="6" name="Freeform 6"/>
            <p:cNvSpPr/>
            <p:nvPr/>
          </p:nvSpPr>
          <p:spPr>
            <a:xfrm>
              <a:off x="148687" y="129737"/>
              <a:ext cx="2874970" cy="2874970"/>
            </a:xfrm>
            <a:custGeom>
              <a:avLst/>
              <a:gdLst/>
              <a:ahLst/>
              <a:cxnLst/>
              <a:rect l="l" t="t" r="r" b="b"/>
              <a:pathLst>
                <a:path w="2874970" h="2874970">
                  <a:moveTo>
                    <a:pt x="0" y="0"/>
                  </a:moveTo>
                  <a:lnTo>
                    <a:pt x="2874970" y="0"/>
                  </a:lnTo>
                  <a:lnTo>
                    <a:pt x="2874970" y="2874970"/>
                  </a:lnTo>
                  <a:lnTo>
                    <a:pt x="0" y="287497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Freeform 7"/>
          <p:cNvSpPr/>
          <p:nvPr/>
        </p:nvSpPr>
        <p:spPr>
          <a:xfrm>
            <a:off x="0" y="3121915"/>
            <a:ext cx="5606926" cy="7237035"/>
          </a:xfrm>
          <a:custGeom>
            <a:avLst/>
            <a:gdLst/>
            <a:ahLst/>
            <a:cxnLst/>
            <a:rect l="l" t="t" r="r" b="b"/>
            <a:pathLst>
              <a:path w="5606926" h="7237035">
                <a:moveTo>
                  <a:pt x="0" y="0"/>
                </a:moveTo>
                <a:lnTo>
                  <a:pt x="5606926" y="0"/>
                </a:lnTo>
                <a:lnTo>
                  <a:pt x="5606926" y="7237035"/>
                </a:lnTo>
                <a:lnTo>
                  <a:pt x="0" y="72370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473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3642593" y="8039192"/>
            <a:ext cx="3313120" cy="2319758"/>
          </a:xfrm>
          <a:custGeom>
            <a:avLst/>
            <a:gdLst/>
            <a:ahLst/>
            <a:cxnLst/>
            <a:rect l="l" t="t" r="r" b="b"/>
            <a:pathLst>
              <a:path w="3313120" h="2319758">
                <a:moveTo>
                  <a:pt x="0" y="0"/>
                </a:moveTo>
                <a:lnTo>
                  <a:pt x="3313119" y="0"/>
                </a:lnTo>
                <a:lnTo>
                  <a:pt x="3313119" y="2319758"/>
                </a:lnTo>
                <a:lnTo>
                  <a:pt x="0" y="23197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9030632" y="10031029"/>
            <a:ext cx="18514737" cy="69429"/>
            <a:chOff x="0" y="0"/>
            <a:chExt cx="4876309" cy="18286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030632" y="9828246"/>
            <a:ext cx="18514737" cy="69429"/>
            <a:chOff x="0" y="0"/>
            <a:chExt cx="4876309" cy="1828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5970983" y="8295567"/>
            <a:ext cx="4533463" cy="2548005"/>
          </a:xfrm>
          <a:custGeom>
            <a:avLst/>
            <a:gdLst/>
            <a:ahLst/>
            <a:cxnLst/>
            <a:rect l="l" t="t" r="r" b="b"/>
            <a:pathLst>
              <a:path w="4533463" h="2548005">
                <a:moveTo>
                  <a:pt x="0" y="0"/>
                </a:moveTo>
                <a:lnTo>
                  <a:pt x="4533462" y="0"/>
                </a:lnTo>
                <a:lnTo>
                  <a:pt x="4533462" y="2548005"/>
                </a:lnTo>
                <a:lnTo>
                  <a:pt x="0" y="25480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6" name="Group 16"/>
          <p:cNvGrpSpPr/>
          <p:nvPr/>
        </p:nvGrpSpPr>
        <p:grpSpPr>
          <a:xfrm>
            <a:off x="-9257368" y="204042"/>
            <a:ext cx="18514737" cy="224583"/>
            <a:chOff x="0" y="0"/>
            <a:chExt cx="24686315" cy="299444"/>
          </a:xfrm>
        </p:grpSpPr>
        <p:grpSp>
          <p:nvGrpSpPr>
            <p:cNvPr id="17" name="Group 17"/>
            <p:cNvGrpSpPr/>
            <p:nvPr/>
          </p:nvGrpSpPr>
          <p:grpSpPr>
            <a:xfrm>
              <a:off x="0" y="206872"/>
              <a:ext cx="24686315" cy="92572"/>
              <a:chOff x="0" y="0"/>
              <a:chExt cx="4876309" cy="18286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4876309" cy="18286"/>
              </a:xfrm>
              <a:custGeom>
                <a:avLst/>
                <a:gdLst/>
                <a:ahLst/>
                <a:cxnLst/>
                <a:rect l="l" t="t" r="r" b="b"/>
                <a:pathLst>
                  <a:path w="4876309" h="18286">
                    <a:moveTo>
                      <a:pt x="0" y="0"/>
                    </a:moveTo>
                    <a:lnTo>
                      <a:pt x="4876309" y="0"/>
                    </a:lnTo>
                    <a:lnTo>
                      <a:pt x="4876309" y="18286"/>
                    </a:lnTo>
                    <a:lnTo>
                      <a:pt x="0" y="18286"/>
                    </a:lnTo>
                    <a:close/>
                  </a:path>
                </a:pathLst>
              </a:custGeom>
              <a:solidFill>
                <a:srgbClr val="002E5D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TextBox 19"/>
              <p:cNvSpPr txBox="1"/>
              <p:nvPr/>
            </p:nvSpPr>
            <p:spPr>
              <a:xfrm>
                <a:off x="0" y="9525"/>
                <a:ext cx="4876309" cy="876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725"/>
                  </a:lnSpc>
                </a:pPr>
                <a:endParaRPr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>
              <a:off x="0" y="0"/>
              <a:ext cx="24686315" cy="92572"/>
              <a:chOff x="0" y="0"/>
              <a:chExt cx="4876309" cy="18286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4876309" cy="18286"/>
              </a:xfrm>
              <a:custGeom>
                <a:avLst/>
                <a:gdLst/>
                <a:ahLst/>
                <a:cxnLst/>
                <a:rect l="l" t="t" r="r" b="b"/>
                <a:pathLst>
                  <a:path w="4876309" h="18286">
                    <a:moveTo>
                      <a:pt x="0" y="0"/>
                    </a:moveTo>
                    <a:lnTo>
                      <a:pt x="4876309" y="0"/>
                    </a:lnTo>
                    <a:lnTo>
                      <a:pt x="4876309" y="18286"/>
                    </a:lnTo>
                    <a:lnTo>
                      <a:pt x="0" y="18286"/>
                    </a:lnTo>
                    <a:close/>
                  </a:path>
                </a:pathLst>
              </a:custGeom>
              <a:solidFill>
                <a:srgbClr val="002E5D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TextBox 22"/>
              <p:cNvSpPr txBox="1"/>
              <p:nvPr/>
            </p:nvSpPr>
            <p:spPr>
              <a:xfrm>
                <a:off x="0" y="9525"/>
                <a:ext cx="4876309" cy="876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725"/>
                  </a:lnSpc>
                </a:pPr>
                <a:endParaRPr/>
              </a:p>
            </p:txBody>
          </p:sp>
        </p:grpSp>
      </p:grpSp>
      <p:sp>
        <p:nvSpPr>
          <p:cNvPr id="23" name="TextBox 23"/>
          <p:cNvSpPr txBox="1"/>
          <p:nvPr/>
        </p:nvSpPr>
        <p:spPr>
          <a:xfrm>
            <a:off x="752526" y="542925"/>
            <a:ext cx="6454825" cy="1000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39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WASHINGTON SEMINAR</a:t>
            </a:r>
          </a:p>
          <a:p>
            <a:pPr algn="l">
              <a:lnSpc>
                <a:spcPts val="3430"/>
              </a:lnSpc>
            </a:pPr>
            <a:r>
              <a:rPr lang="en-US" sz="3500" i="1">
                <a:solidFill>
                  <a:srgbClr val="002E5D"/>
                </a:solidFill>
                <a:latin typeface="Telegraf"/>
                <a:ea typeface="Telegraf"/>
                <a:cs typeface="Telegraf"/>
                <a:sym typeface="Telegraf"/>
              </a:rPr>
              <a:t>Internships in Washington, DC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9693065" y="542925"/>
            <a:ext cx="7030789" cy="1000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39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UTAH STATE LEGISLATURE</a:t>
            </a:r>
          </a:p>
          <a:p>
            <a:pPr algn="l">
              <a:lnSpc>
                <a:spcPts val="3430"/>
              </a:lnSpc>
            </a:pPr>
            <a:r>
              <a:rPr lang="en-US" sz="3500" i="1">
                <a:solidFill>
                  <a:srgbClr val="002E5D"/>
                </a:solidFill>
                <a:latin typeface="Telegraf"/>
                <a:ea typeface="Telegraf"/>
                <a:cs typeface="Telegraf"/>
                <a:sym typeface="Telegraf"/>
              </a:rPr>
              <a:t>Internships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898417" y="1594447"/>
            <a:ext cx="6991945" cy="279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Live and intern in Washington, DC</a:t>
            </a:r>
          </a:p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Winter, Spring-Summer, and Fall Cohorts</a:t>
            </a:r>
          </a:p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Up to 12 credit hours</a:t>
            </a:r>
          </a:p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BYU housing in DC </a:t>
            </a:r>
          </a:p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Grant funding </a:t>
            </a:r>
          </a:p>
          <a:p>
            <a:pPr algn="l">
              <a:lnSpc>
                <a:spcPts val="2749"/>
              </a:lnSpc>
            </a:pPr>
            <a:endParaRPr lang="en-US" sz="2499" b="1">
              <a:solidFill>
                <a:srgbClr val="002E5D"/>
              </a:solidFill>
              <a:latin typeface="Telegraf Bold"/>
              <a:ea typeface="Telegraf Bold"/>
              <a:cs typeface="Telegraf Bold"/>
              <a:sym typeface="Telegraf Bold"/>
            </a:endParaRPr>
          </a:p>
          <a:p>
            <a:pPr algn="l">
              <a:lnSpc>
                <a:spcPts val="2749"/>
              </a:lnSpc>
            </a:pPr>
            <a:endParaRPr lang="en-US" sz="2499" b="1">
              <a:solidFill>
                <a:srgbClr val="002E5D"/>
              </a:solidFill>
              <a:latin typeface="Telegraf Bold"/>
              <a:ea typeface="Telegraf Bold"/>
              <a:cs typeface="Telegraf Bold"/>
              <a:sym typeface="Telegraf Bold"/>
            </a:endParaRPr>
          </a:p>
          <a:p>
            <a:pPr algn="l">
              <a:lnSpc>
                <a:spcPts val="2749"/>
              </a:lnSpc>
            </a:pPr>
            <a:endParaRPr lang="en-US" sz="2499" b="1">
              <a:solidFill>
                <a:srgbClr val="002E5D"/>
              </a:solidFill>
              <a:latin typeface="Telegraf Bold"/>
              <a:ea typeface="Telegraf Bold"/>
              <a:cs typeface="Telegraf Bold"/>
              <a:sym typeface="Telegraf Bold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9896300" y="1623022"/>
            <a:ext cx="7930892" cy="2765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Arimo Bold"/>
                <a:ea typeface="Arimo Bold"/>
                <a:cs typeface="Arimo Bold"/>
                <a:sym typeface="Arimo Bold"/>
              </a:rPr>
              <a:t>Intern with an elected official in the Utah Legislature</a:t>
            </a:r>
          </a:p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Arimo Bold"/>
                <a:ea typeface="Arimo Bold"/>
                <a:cs typeface="Arimo Bold"/>
                <a:sym typeface="Arimo Bold"/>
              </a:rPr>
              <a:t>Winter semester </a:t>
            </a:r>
          </a:p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Arimo Bold"/>
                <a:ea typeface="Arimo Bold"/>
                <a:cs typeface="Arimo Bold"/>
                <a:sym typeface="Arimo Bold"/>
              </a:rPr>
              <a:t>$4000 stipend</a:t>
            </a:r>
          </a:p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Arimo Bold"/>
                <a:ea typeface="Arimo Bold"/>
                <a:cs typeface="Arimo Bold"/>
                <a:sym typeface="Arimo Bold"/>
              </a:rPr>
              <a:t>Up to 15 credit hours</a:t>
            </a:r>
          </a:p>
          <a:p>
            <a:pPr marL="539749" lvl="1" indent="-269875" algn="l">
              <a:lnSpc>
                <a:spcPts val="274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Arimo Bold"/>
                <a:ea typeface="Arimo Bold"/>
                <a:cs typeface="Arimo Bold"/>
                <a:sym typeface="Arimo Bold"/>
              </a:rPr>
              <a:t>Live in Provo</a:t>
            </a:r>
          </a:p>
          <a:p>
            <a:pPr algn="l">
              <a:lnSpc>
                <a:spcPts val="2743"/>
              </a:lnSpc>
            </a:pPr>
            <a:endParaRPr lang="en-US" sz="2499" b="1">
              <a:solidFill>
                <a:srgbClr val="002E5D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2749"/>
              </a:lnSpc>
            </a:pPr>
            <a:endParaRPr lang="en-US" sz="2499" b="1">
              <a:solidFill>
                <a:srgbClr val="002E5D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9993654" y="6417272"/>
            <a:ext cx="3972860" cy="76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22"/>
              </a:lnSpc>
            </a:pPr>
            <a:r>
              <a:rPr lang="en-US" sz="2880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SCAN FOR MORE INFO OR TO APPLY: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4785943" y="2547240"/>
            <a:ext cx="3451771" cy="1920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b="1" i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APPLICATION DEADLINES</a:t>
            </a:r>
          </a:p>
          <a:p>
            <a:pPr algn="l">
              <a:lnSpc>
                <a:spcPts val="2800"/>
              </a:lnSpc>
            </a:pPr>
            <a:r>
              <a:rPr lang="en-US" sz="2000" b="1" i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W 2025: Sept 20, 2024</a:t>
            </a:r>
          </a:p>
          <a:p>
            <a:pPr algn="l">
              <a:lnSpc>
                <a:spcPts val="2800"/>
              </a:lnSpc>
            </a:pPr>
            <a:r>
              <a:rPr lang="en-US" sz="2000" b="1" i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SS 2025: Nov 20, 2024</a:t>
            </a:r>
          </a:p>
          <a:p>
            <a:pPr algn="l">
              <a:lnSpc>
                <a:spcPts val="2800"/>
              </a:lnSpc>
            </a:pPr>
            <a:r>
              <a:rPr lang="en-US" sz="2000" b="1" i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F 2025: Feb 10, 2025</a:t>
            </a:r>
          </a:p>
          <a:p>
            <a:pPr algn="l">
              <a:lnSpc>
                <a:spcPts val="3919"/>
              </a:lnSpc>
            </a:pPr>
            <a:endParaRPr lang="en-US" sz="2000" b="1" i="1">
              <a:solidFill>
                <a:srgbClr val="0E790F"/>
              </a:solidFill>
              <a:latin typeface="Telegraf Bold"/>
              <a:ea typeface="Telegraf Bold"/>
              <a:cs typeface="Telegraf Bold"/>
              <a:sym typeface="Telegraf Bold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14208721" y="2220215"/>
            <a:ext cx="3282255" cy="730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b="1" i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APPLICATION DEADLINE</a:t>
            </a:r>
          </a:p>
          <a:p>
            <a:pPr algn="l">
              <a:lnSpc>
                <a:spcPts val="2800"/>
              </a:lnSpc>
            </a:pPr>
            <a:r>
              <a:rPr lang="en-US" sz="2000" b="1" i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W 2025: OCT 15, 2024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3696975" y="9180021"/>
            <a:ext cx="4305746" cy="4266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99"/>
              </a:lnSpc>
              <a:spcBef>
                <a:spcPct val="0"/>
              </a:spcBef>
            </a:pPr>
            <a:r>
              <a:rPr lang="en-US" sz="2694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FHSSInternships.byu.edu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3792895" y="3526410"/>
            <a:ext cx="4113907" cy="10629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60"/>
              </a:lnSpc>
            </a:pPr>
            <a:r>
              <a:rPr lang="en-US" sz="2400" b="1">
                <a:solidFill>
                  <a:srgbClr val="FF914D"/>
                </a:solidFill>
                <a:latin typeface="Telegraf Bold"/>
                <a:ea typeface="Telegraf Bold"/>
                <a:cs typeface="Telegraf Bold"/>
                <a:sym typeface="Telegraf Bold"/>
              </a:rPr>
              <a:t>CAMPUS PROFESSIONALS</a:t>
            </a:r>
          </a:p>
          <a:p>
            <a:pPr algn="ctr">
              <a:lnSpc>
                <a:spcPts val="2760"/>
              </a:lnSpc>
            </a:pPr>
            <a:r>
              <a:rPr lang="en-US" sz="2400" b="1">
                <a:solidFill>
                  <a:srgbClr val="FF914D"/>
                </a:solidFill>
                <a:latin typeface="Telegraf Bold"/>
                <a:ea typeface="Telegraf Bold"/>
                <a:cs typeface="Telegraf Bold"/>
                <a:sym typeface="Telegraf Bold"/>
              </a:rPr>
              <a:t>SITE VISIT</a:t>
            </a:r>
          </a:p>
          <a:p>
            <a:pPr algn="ctr">
              <a:lnSpc>
                <a:spcPts val="2760"/>
              </a:lnSpc>
              <a:spcBef>
                <a:spcPct val="0"/>
              </a:spcBef>
            </a:pPr>
            <a:r>
              <a:rPr lang="en-US" sz="2400" b="1">
                <a:solidFill>
                  <a:srgbClr val="FF914D"/>
                </a:solidFill>
                <a:latin typeface="Telegraf Bold"/>
                <a:ea typeface="Telegraf Bold"/>
                <a:cs typeface="Telegraf Bold"/>
                <a:sym typeface="Telegraf Bold"/>
              </a:rPr>
              <a:t>FEBRUARY 2025: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621597" y="1240382"/>
            <a:ext cx="10637703" cy="460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Internships work best after you have 3-4 semesters on campus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23950" y="745717"/>
            <a:ext cx="6103482" cy="1564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59"/>
              </a:lnSpc>
            </a:pPr>
            <a:r>
              <a:rPr lang="en-US" sz="39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When should I complete an internship?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23950" y="2557372"/>
            <a:ext cx="4851448" cy="1068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59"/>
              </a:lnSpc>
            </a:pPr>
            <a:r>
              <a:rPr lang="en-US" sz="39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How will I afford an internship?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621597" y="2585312"/>
            <a:ext cx="10637703" cy="898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Program grant funding through Washington Seminar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Grant funding for internships at fhssinternshipgrants.byu.edu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-113368" y="254421"/>
            <a:ext cx="18514737" cy="69429"/>
            <a:chOff x="0" y="0"/>
            <a:chExt cx="4876309" cy="1828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-113368" y="99267"/>
            <a:ext cx="18514737" cy="69429"/>
            <a:chOff x="0" y="0"/>
            <a:chExt cx="4876309" cy="18286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-113368" y="10088173"/>
            <a:ext cx="18514737" cy="69429"/>
            <a:chOff x="0" y="0"/>
            <a:chExt cx="4876309" cy="1828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-113368" y="9933019"/>
            <a:ext cx="18514737" cy="69429"/>
            <a:chOff x="0" y="0"/>
            <a:chExt cx="4876309" cy="1828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4876309" cy="18286"/>
            </a:xfrm>
            <a:custGeom>
              <a:avLst/>
              <a:gdLst/>
              <a:ahLst/>
              <a:cxnLst/>
              <a:rect l="l" t="t" r="r" b="b"/>
              <a:pathLst>
                <a:path w="4876309" h="18286">
                  <a:moveTo>
                    <a:pt x="0" y="0"/>
                  </a:moveTo>
                  <a:lnTo>
                    <a:pt x="4876309" y="0"/>
                  </a:lnTo>
                  <a:lnTo>
                    <a:pt x="4876309" y="18286"/>
                  </a:lnTo>
                  <a:lnTo>
                    <a:pt x="0" y="18286"/>
                  </a:lnTo>
                  <a:close/>
                </a:path>
              </a:pathLst>
            </a:custGeom>
            <a:solidFill>
              <a:srgbClr val="002E5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9525"/>
              <a:ext cx="4876309" cy="278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725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123950" y="4045177"/>
            <a:ext cx="5622016" cy="1564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59"/>
              </a:lnSpc>
            </a:pPr>
            <a:r>
              <a:rPr lang="en-US" sz="39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Is it best to be a</a:t>
            </a:r>
          </a:p>
          <a:p>
            <a:pPr algn="l">
              <a:lnSpc>
                <a:spcPts val="3959"/>
              </a:lnSpc>
            </a:pPr>
            <a:r>
              <a:rPr lang="en-US" sz="39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political science student?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621597" y="6056857"/>
            <a:ext cx="11043342" cy="1774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Some students apply with an internship lined up, but most apply without an internship. 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Students seeking an internship are mentored by our team. 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We offer support and resources as students apply for internships.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123950" y="6219417"/>
            <a:ext cx="4851448" cy="1564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59"/>
              </a:lnSpc>
            </a:pPr>
            <a:r>
              <a:rPr lang="en-US" sz="39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Do I need to have an internship to join the program?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621597" y="4320767"/>
            <a:ext cx="10215838" cy="898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We work with all majors in a wide range of internships. 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b="1">
                <a:solidFill>
                  <a:srgbClr val="002E5D"/>
                </a:solidFill>
                <a:latin typeface="Telegraf Bold"/>
                <a:ea typeface="Telegraf Bold"/>
                <a:cs typeface="Telegraf Bold"/>
                <a:sym typeface="Telegraf Bold"/>
              </a:rPr>
              <a:t>Any and all are welcome to apply.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141363" y="8822282"/>
            <a:ext cx="16005274" cy="537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42"/>
              </a:lnSpc>
              <a:spcBef>
                <a:spcPct val="0"/>
              </a:spcBef>
            </a:pPr>
            <a:r>
              <a:rPr lang="en-US" sz="3689" b="1">
                <a:solidFill>
                  <a:srgbClr val="FF914D"/>
                </a:solidFill>
                <a:latin typeface="Garet Bold"/>
                <a:ea typeface="Garet Bold"/>
                <a:cs typeface="Garet Bold"/>
                <a:sym typeface="Garet Bold"/>
              </a:rPr>
              <a:t>WHAT QUESTIONS DO YOU ANTICIPATE YOUR STUDENTS ASKING?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834283" y="4891452"/>
            <a:ext cx="14619434" cy="485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1"/>
              </a:lnSpc>
              <a:spcBef>
                <a:spcPct val="0"/>
              </a:spcBef>
            </a:pPr>
            <a:r>
              <a:rPr lang="en-US" sz="3122">
                <a:solidFill>
                  <a:srgbClr val="FF914D"/>
                </a:solidFill>
                <a:latin typeface="Telegraf"/>
                <a:ea typeface="Telegraf"/>
                <a:cs typeface="Telegraf"/>
                <a:sym typeface="Telegraf"/>
              </a:rPr>
              <a:t>Helping students see past assumptions about the “right” internship.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02967" y="427670"/>
            <a:ext cx="7626697" cy="8369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670"/>
              </a:lnSpc>
              <a:spcBef>
                <a:spcPct val="0"/>
              </a:spcBef>
            </a:pPr>
            <a:r>
              <a:rPr lang="en-US" sz="5800" b="1">
                <a:solidFill>
                  <a:srgbClr val="0E790F"/>
                </a:solidFill>
                <a:latin typeface="Garet Bold"/>
                <a:ea typeface="Garet Bold"/>
                <a:cs typeface="Garet Bold"/>
                <a:sym typeface="Garet Bold"/>
              </a:rPr>
              <a:t>2024 MAJORS IN DC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9399454" y="5764321"/>
            <a:ext cx="8829933" cy="10629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FAMILY LIFE:</a:t>
            </a:r>
          </a:p>
          <a:p>
            <a:pPr algn="l">
              <a:lnSpc>
                <a:spcPts val="2760"/>
              </a:lnSpc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CONGRESSIONAL COALITION ON ADOPTION INSTITUTE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DC OFFICE OF THE ATTORNEY GENERAL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399454" y="4258233"/>
            <a:ext cx="7318411" cy="10629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EXPERIENCE DESIGN AND MANAGEMENT:</a:t>
            </a:r>
          </a:p>
          <a:p>
            <a:pPr algn="l">
              <a:lnSpc>
                <a:spcPts val="2760"/>
              </a:lnSpc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DISTRICT OFFICES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US DEPARTMENT OF EDUCATION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399454" y="1860695"/>
            <a:ext cx="7496105" cy="10629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ENGLISH:</a:t>
            </a:r>
          </a:p>
          <a:p>
            <a:pPr algn="l">
              <a:lnSpc>
                <a:spcPts val="2760"/>
              </a:lnSpc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AMERICAN LEGISLATIVE EXCHANGE COUNCIL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AG LEGAL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7270410"/>
            <a:ext cx="4297644" cy="10629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ECONOMICS</a:t>
            </a: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: </a:t>
            </a:r>
          </a:p>
          <a:p>
            <a:pPr algn="l">
              <a:lnSpc>
                <a:spcPts val="2760"/>
              </a:lnSpc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FREEDOM WORKS 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REPRESENTATIVE CURTIS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8700" y="5467172"/>
            <a:ext cx="7724051" cy="720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COMMS - JOURNALISM: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BREAKFAST MEDIA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4565552"/>
            <a:ext cx="4754844" cy="720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BUSINESS</a:t>
            </a: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: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SENATOR MITT ROMNEY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8700" y="3663933"/>
            <a:ext cx="4297644" cy="720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BIOLOGY</a:t>
            </a: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: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SENATOR RAND PAUL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28700" y="2762314"/>
            <a:ext cx="9314157" cy="720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AMERICAN STUDIES</a:t>
            </a: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: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NATIONAL CENTER ON SEXUAL EXPLOITATION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28700" y="1860695"/>
            <a:ext cx="2606022" cy="720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ACCOUNTING</a:t>
            </a: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: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MCKEON GROUP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28700" y="6368791"/>
            <a:ext cx="7724051" cy="720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COMMS - PR: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REPRESENTATIVE BOEBERT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399454" y="3213124"/>
            <a:ext cx="8194592" cy="7200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ENVIRONMENTAL SCIENCE &amp; SUSTAINABILITY: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SENATOR MITT ROMNEY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399454" y="7270410"/>
            <a:ext cx="7496105" cy="1405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GEOGRAPHY:</a:t>
            </a:r>
          </a:p>
          <a:p>
            <a:pPr algn="l">
              <a:lnSpc>
                <a:spcPts val="2760"/>
              </a:lnSpc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NATIONAL AIR AND SPACE MUSEUM</a:t>
            </a:r>
          </a:p>
          <a:p>
            <a:pPr algn="l">
              <a:lnSpc>
                <a:spcPts val="2760"/>
              </a:lnSpc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RELIGIOUS FREEDOM INSTITUTE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THE HERITAGE FOUNDATION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058037" y="1274129"/>
            <a:ext cx="3971627" cy="447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50"/>
              </a:lnSpc>
              <a:spcBef>
                <a:spcPct val="0"/>
              </a:spcBef>
            </a:pPr>
            <a:r>
              <a:rPr lang="en-US" sz="3000">
                <a:solidFill>
                  <a:srgbClr val="0E790F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...AND WHERE THEY INTERNED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6073956"/>
            <a:ext cx="9709741" cy="718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MICROBIOLOGY</a:t>
            </a: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: 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INTERNATIONAL RESCUE COMMITTEE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028700" y="5031430"/>
            <a:ext cx="7068912" cy="718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MARKETING: 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AMERICAN ENTERPRISE INSTITUTE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028700" y="3988904"/>
            <a:ext cx="9399055" cy="718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INTERNATIONAL RELATIONS: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THE COMMITTEE FOR HUMAN RIGHTS IN NORTH KOREA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28700" y="7116482"/>
            <a:ext cx="9243712" cy="718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MIDDLE EASTERN STUDIES: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VOA NEWS CENTER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8159008"/>
            <a:ext cx="9243712" cy="718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PHILOSOPHY: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THE FEDERALIST SOCIETY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0244828" y="1915776"/>
            <a:ext cx="9243712" cy="1060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POLITICAL SCIENCE:</a:t>
            </a:r>
          </a:p>
          <a:p>
            <a:pPr algn="l">
              <a:lnSpc>
                <a:spcPts val="2752"/>
              </a:lnSpc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WPA INTELLIGENCE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NATIONAL ACADEMY OF PUBLIC ADMINISTRATION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44828" y="3232816"/>
            <a:ext cx="10234023" cy="1060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PSYCHOLOGY:</a:t>
            </a:r>
          </a:p>
          <a:p>
            <a:pPr algn="l">
              <a:lnSpc>
                <a:spcPts val="2752"/>
              </a:lnSpc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CHILDREN’S NATIONAL HOSPITAL 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INTERNATIONAL RESCUE COMMITTEE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44828" y="4549856"/>
            <a:ext cx="10234023" cy="1060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PUBLIC HEALTH:</a:t>
            </a:r>
          </a:p>
          <a:p>
            <a:pPr algn="l">
              <a:lnSpc>
                <a:spcPts val="2752"/>
              </a:lnSpc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ETHIOPIAN COMMUNITY DEVELOPMENT COUNCIL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HEART OF AMERICA FOUNDATION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244828" y="5866897"/>
            <a:ext cx="6136854" cy="10601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SOCIOLOGY:</a:t>
            </a:r>
          </a:p>
          <a:p>
            <a:pPr algn="l">
              <a:lnSpc>
                <a:spcPts val="2752"/>
              </a:lnSpc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THE BECKETT FUND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NATIONAL IMMIGRATION FORUM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0244828" y="7183937"/>
            <a:ext cx="6136854" cy="718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STRATEGIC MANAGEMENT: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REPRESENTATIVE JOHN CURTIS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244828" y="8159008"/>
            <a:ext cx="6136854" cy="718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2"/>
              </a:lnSpc>
            </a:pPr>
            <a:r>
              <a:rPr lang="en-US" sz="2393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UNDECLARED:</a:t>
            </a:r>
          </a:p>
          <a:p>
            <a:pPr algn="l">
              <a:lnSpc>
                <a:spcPts val="2752"/>
              </a:lnSpc>
              <a:spcBef>
                <a:spcPct val="0"/>
              </a:spcBef>
            </a:pPr>
            <a:r>
              <a:rPr lang="en-US" sz="2393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MCKEON GROUP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28700" y="1915776"/>
            <a:ext cx="9709741" cy="1748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60"/>
              </a:lnSpc>
            </a:pPr>
            <a:r>
              <a:rPr lang="en-US" sz="2400" b="1">
                <a:solidFill>
                  <a:srgbClr val="0E790F"/>
                </a:solidFill>
                <a:latin typeface="Telegraf Bold"/>
                <a:ea typeface="Telegraf Bold"/>
                <a:cs typeface="Telegraf Bold"/>
                <a:sym typeface="Telegraf Bold"/>
              </a:rPr>
              <a:t>HISTORY: </a:t>
            </a:r>
          </a:p>
          <a:p>
            <a:pPr algn="l">
              <a:lnSpc>
                <a:spcPts val="2760"/>
              </a:lnSpc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FAHRENHOLZ AND HORRELL</a:t>
            </a:r>
          </a:p>
          <a:p>
            <a:pPr algn="l">
              <a:lnSpc>
                <a:spcPts val="2760"/>
              </a:lnSpc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OFFICE OF HISTORIC ALEXANDRIA</a:t>
            </a:r>
          </a:p>
          <a:p>
            <a:pPr algn="l">
              <a:lnSpc>
                <a:spcPts val="2760"/>
              </a:lnSpc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NATIONAL DEFENSE UNIVERSITY</a:t>
            </a:r>
          </a:p>
          <a:p>
            <a:pPr algn="l">
              <a:lnSpc>
                <a:spcPts val="2760"/>
              </a:lnSpc>
              <a:spcBef>
                <a:spcPct val="0"/>
              </a:spcBef>
            </a:pPr>
            <a:r>
              <a:rPr lang="en-US" sz="2400">
                <a:solidFill>
                  <a:srgbClr val="0E790F"/>
                </a:solidFill>
                <a:latin typeface="Telegraf"/>
                <a:ea typeface="Telegraf"/>
                <a:cs typeface="Telegraf"/>
                <a:sym typeface="Telegraf"/>
              </a:rPr>
              <a:t>SMITHSONIAN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55367" y="580070"/>
            <a:ext cx="7626697" cy="8369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670"/>
              </a:lnSpc>
              <a:spcBef>
                <a:spcPct val="0"/>
              </a:spcBef>
            </a:pPr>
            <a:r>
              <a:rPr lang="en-US" sz="5800" b="1">
                <a:solidFill>
                  <a:srgbClr val="0E790F"/>
                </a:solidFill>
                <a:latin typeface="Garet Bold"/>
                <a:ea typeface="Garet Bold"/>
                <a:cs typeface="Garet Bold"/>
                <a:sym typeface="Garet Bold"/>
              </a:rPr>
              <a:t>2024 MAJORS IN DC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210437" y="1426529"/>
            <a:ext cx="3971627" cy="447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50"/>
              </a:lnSpc>
              <a:spcBef>
                <a:spcPct val="0"/>
              </a:spcBef>
            </a:pPr>
            <a:r>
              <a:rPr lang="en-US" sz="3000">
                <a:solidFill>
                  <a:srgbClr val="0E790F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...AND WHERE THEY INTERNED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585167" y="1184375"/>
            <a:ext cx="6872951" cy="4750088"/>
          </a:xfrm>
          <a:custGeom>
            <a:avLst/>
            <a:gdLst/>
            <a:ahLst/>
            <a:cxnLst/>
            <a:rect l="l" t="t" r="r" b="b"/>
            <a:pathLst>
              <a:path w="6872951" h="4750088">
                <a:moveTo>
                  <a:pt x="0" y="0"/>
                </a:moveTo>
                <a:lnTo>
                  <a:pt x="6872951" y="0"/>
                </a:lnTo>
                <a:lnTo>
                  <a:pt x="6872951" y="4750088"/>
                </a:lnTo>
                <a:lnTo>
                  <a:pt x="0" y="47500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80" r="-4013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10179138" y="4064347"/>
            <a:ext cx="3712415" cy="5038278"/>
          </a:xfrm>
          <a:custGeom>
            <a:avLst/>
            <a:gdLst/>
            <a:ahLst/>
            <a:cxnLst/>
            <a:rect l="l" t="t" r="r" b="b"/>
            <a:pathLst>
              <a:path w="3712415" h="5038278">
                <a:moveTo>
                  <a:pt x="0" y="0"/>
                </a:moveTo>
                <a:lnTo>
                  <a:pt x="3712416" y="0"/>
                </a:lnTo>
                <a:lnTo>
                  <a:pt x="3712416" y="5038278"/>
                </a:lnTo>
                <a:lnTo>
                  <a:pt x="0" y="50382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515</Words>
  <Application>Microsoft Office PowerPoint</Application>
  <PresentationFormat>Custom</PresentationFormat>
  <Paragraphs>116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Telegraf</vt:lpstr>
      <vt:lpstr>Fredoka</vt:lpstr>
      <vt:lpstr>Calibri</vt:lpstr>
      <vt:lpstr>Arimo Bold</vt:lpstr>
      <vt:lpstr>Garet Bold</vt:lpstr>
      <vt:lpstr>Arimo</vt:lpstr>
      <vt:lpstr>Telegraf Bold</vt:lpstr>
      <vt:lpstr>Canva Student Font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Internship Presentation</dc:title>
  <dc:creator>Adrienne Chamberlain</dc:creator>
  <cp:lastModifiedBy>Adrienne Chamberlain</cp:lastModifiedBy>
  <cp:revision>1</cp:revision>
  <dcterms:created xsi:type="dcterms:W3CDTF">2006-08-16T00:00:00Z</dcterms:created>
  <dcterms:modified xsi:type="dcterms:W3CDTF">2024-10-23T20:20:22Z</dcterms:modified>
  <dc:identifier>DAF-xECEUHg</dc:identifier>
</cp:coreProperties>
</file>