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84" r:id="rId4"/>
  </p:sldMasterIdLst>
  <p:notesMasterIdLst>
    <p:notesMasterId r:id="rId36"/>
  </p:notesMasterIdLst>
  <p:handoutMasterIdLst>
    <p:handoutMasterId r:id="rId37"/>
  </p:handoutMasterIdLst>
  <p:sldIdLst>
    <p:sldId id="290" r:id="rId5"/>
    <p:sldId id="408" r:id="rId6"/>
    <p:sldId id="901" r:id="rId7"/>
    <p:sldId id="1042" r:id="rId8"/>
    <p:sldId id="826" r:id="rId9"/>
    <p:sldId id="1014" r:id="rId10"/>
    <p:sldId id="812" r:id="rId11"/>
    <p:sldId id="879" r:id="rId12"/>
    <p:sldId id="1037" r:id="rId13"/>
    <p:sldId id="1038" r:id="rId14"/>
    <p:sldId id="1039" r:id="rId15"/>
    <p:sldId id="1040" r:id="rId16"/>
    <p:sldId id="924" r:id="rId17"/>
    <p:sldId id="1010" r:id="rId18"/>
    <p:sldId id="1041" r:id="rId19"/>
    <p:sldId id="1013" r:id="rId20"/>
    <p:sldId id="915" r:id="rId21"/>
    <p:sldId id="939" r:id="rId22"/>
    <p:sldId id="875" r:id="rId23"/>
    <p:sldId id="347" r:id="rId24"/>
    <p:sldId id="949" r:id="rId25"/>
    <p:sldId id="1045" r:id="rId26"/>
    <p:sldId id="952" r:id="rId27"/>
    <p:sldId id="1046" r:id="rId28"/>
    <p:sldId id="954" r:id="rId29"/>
    <p:sldId id="950" r:id="rId30"/>
    <p:sldId id="966" r:id="rId31"/>
    <p:sldId id="354" r:id="rId32"/>
    <p:sldId id="951" r:id="rId33"/>
    <p:sldId id="1043" r:id="rId34"/>
    <p:sldId id="1015" r:id="rId35"/>
  </p:sldIdLst>
  <p:sldSz cx="12192000" cy="6858000"/>
  <p:notesSz cx="7010400" cy="9236075"/>
  <p:embeddedFontLst>
    <p:embeddedFont>
      <p:font typeface="Arial Narrow" panose="020B0606020202030204" pitchFamily="34" charset="0"/>
      <p:regular r:id="rId38"/>
      <p:bold r:id="rId39"/>
      <p:italic r:id="rId40"/>
      <p:boldItalic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Cambria" panose="02040503050406030204" pitchFamily="18" charset="0"/>
      <p:regular r:id="rId46"/>
      <p:bold r:id="rId47"/>
      <p:italic r:id="rId48"/>
      <p:boldItalic r:id="rId4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4996587-E7C5-42B1-94BF-0302CBBE6116}">
          <p14:sldIdLst>
            <p14:sldId id="290"/>
            <p14:sldId id="408"/>
            <p14:sldId id="901"/>
            <p14:sldId id="1042"/>
            <p14:sldId id="826"/>
            <p14:sldId id="1014"/>
            <p14:sldId id="812"/>
            <p14:sldId id="879"/>
            <p14:sldId id="1037"/>
            <p14:sldId id="1038"/>
            <p14:sldId id="1039"/>
            <p14:sldId id="1040"/>
            <p14:sldId id="924"/>
            <p14:sldId id="1010"/>
            <p14:sldId id="1041"/>
            <p14:sldId id="1013"/>
            <p14:sldId id="915"/>
            <p14:sldId id="939"/>
            <p14:sldId id="875"/>
            <p14:sldId id="347"/>
            <p14:sldId id="949"/>
            <p14:sldId id="1045"/>
            <p14:sldId id="952"/>
            <p14:sldId id="1046"/>
            <p14:sldId id="954"/>
            <p14:sldId id="950"/>
            <p14:sldId id="966"/>
            <p14:sldId id="354"/>
            <p14:sldId id="951"/>
            <p14:sldId id="1043"/>
            <p14:sldId id="1015"/>
          </p14:sldIdLst>
        </p14:section>
        <p14:section name="Creating Better Assessments" id="{51592B21-9936-4FD8-8859-30C9C50EE213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03000"/>
    <a:srgbClr val="C00000"/>
    <a:srgbClr val="E7E7E7"/>
    <a:srgbClr val="CCFFCC"/>
    <a:srgbClr val="344D6C"/>
    <a:srgbClr val="0D2B67"/>
    <a:srgbClr val="809EC2"/>
    <a:srgbClr val="FFFFFF"/>
    <a:srgbClr val="132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933362-4991-4547-98A8-693937B589A0}" v="738" dt="2022-02-11T17:57:10.9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5" autoAdjust="0"/>
    <p:restoredTop sz="94411" autoAdjust="0"/>
  </p:normalViewPr>
  <p:slideViewPr>
    <p:cSldViewPr snapToGrid="0">
      <p:cViewPr varScale="1">
        <p:scale>
          <a:sx n="59" d="100"/>
          <a:sy n="59" d="100"/>
        </p:scale>
        <p:origin x="332" y="60"/>
      </p:cViewPr>
      <p:guideLst/>
    </p:cSldViewPr>
  </p:slideViewPr>
  <p:outlineViewPr>
    <p:cViewPr>
      <p:scale>
        <a:sx n="33" d="100"/>
        <a:sy n="33" d="100"/>
      </p:scale>
      <p:origin x="0" y="-91068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2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6.xml"/><Relationship Id="rId41" Type="http://schemas.openxmlformats.org/officeDocument/2006/relationships/font" Target="fonts/font4.fntdata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C4F39-274E-474B-951D-4EF842B6D3E2}" type="datetimeFigureOut">
              <a:rPr lang="en-US" smtClean="0">
                <a:latin typeface="Arial Narrow" panose="020B0606020202030204" pitchFamily="34" charset="0"/>
              </a:rPr>
              <a:t>2/10/2022</a:t>
            </a:fld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D30E2-05A2-47EB-8FBD-42D143891F07}" type="slidenum">
              <a:rPr lang="en-US" smtClean="0">
                <a:latin typeface="Arial Narrow" panose="020B0606020202030204" pitchFamily="34" charset="0"/>
              </a:rPr>
              <a:t>‹#›</a:t>
            </a:fld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684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 Narrow" panose="020B0606020202030204" pitchFamily="34" charset="0"/>
              </a:defRPr>
            </a:lvl1pPr>
          </a:lstStyle>
          <a:p>
            <a:fld id="{1144BD91-9045-4FDD-B60E-D3C4965E6380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 Narrow" panose="020B0606020202030204" pitchFamily="34" charset="0"/>
              </a:defRPr>
            </a:lvl1pPr>
          </a:lstStyle>
          <a:p>
            <a:fld id="{9B6BC6E7-BC75-4E45-80F6-3B292C9D14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0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the name and change the logo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18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536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114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246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598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489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024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787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going to focus on Course Purpose first.</a:t>
            </a:r>
          </a:p>
          <a:p>
            <a:r>
              <a:rPr lang="en-US" dirty="0"/>
              <a:t>The Learning Outcomes will come later.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215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208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1- Clarified &amp; Modified to what students will DO:</a:t>
            </a:r>
            <a:br>
              <a:rPr lang="en-US" dirty="0"/>
            </a:br>
            <a:r>
              <a:rPr lang="en-US" dirty="0"/>
              <a:t>“increased their knowledge and understanding…associated…” into “become more empathetic, and wise in engaging, assessing, and intervening” added the WHO “with individuals, families, and communities”</a:t>
            </a:r>
          </a:p>
          <a:p>
            <a:r>
              <a:rPr lang="en-US" dirty="0"/>
              <a:t>2- Simplified:</a:t>
            </a:r>
          </a:p>
          <a:p>
            <a:r>
              <a:rPr lang="en-US" dirty="0"/>
              <a:t>“regarding tobacco, alcohol, and other additions” into “addition”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1164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86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98497" y="6258937"/>
            <a:ext cx="3196425" cy="548640"/>
          </a:xfrm>
          <a:prstGeom prst="rect">
            <a:avLst/>
          </a:prstGeom>
          <a:solidFill>
            <a:srgbClr val="122E5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43F71F-68E8-4D0A-8534-20E5ABEA367B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7788" y="3767862"/>
            <a:ext cx="9036424" cy="1469782"/>
          </a:xfrm>
        </p:spPr>
        <p:txBody>
          <a:bodyPr/>
          <a:lstStyle>
            <a:lvl1pPr marL="0" indent="0" algn="ctr">
              <a:buNone/>
              <a:defRPr>
                <a:solidFill>
                  <a:srgbClr val="132D5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rgbClr val="002060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0956897" y="111318"/>
            <a:ext cx="1144988" cy="4373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04" y="5173609"/>
            <a:ext cx="5669280" cy="106023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H="1">
            <a:off x="1249681" y="3124682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21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 flipH="1">
            <a:off x="1563446" y="4346142"/>
            <a:ext cx="9025306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535506"/>
            <a:ext cx="10339617" cy="2494469"/>
          </a:xfrm>
        </p:spPr>
        <p:txBody>
          <a:bodyPr anchor="b"/>
          <a:lstStyle>
            <a:lvl1pPr algn="ctr">
              <a:defRPr sz="3200" b="0" cap="none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5522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0EBB-BA08-4AF0-A04F-0A67C6C8912B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 flipH="1">
            <a:off x="1249681" y="1881890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4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8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1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4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713366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009278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716593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009278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249681" y="1593135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4724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1249681" y="1610036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937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 n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247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91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57574" y="1493936"/>
            <a:ext cx="1971675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l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Culminating Experience:</a:t>
            </a:r>
          </a:p>
        </p:txBody>
      </p:sp>
    </p:spTree>
    <p:extLst>
      <p:ext uri="{BB962C8B-B14F-4D97-AF65-F5344CB8AC3E}">
        <p14:creationId xmlns:p14="http://schemas.microsoft.com/office/powerpoint/2010/main" val="3537424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7938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A8DD-70C1-46B6-8910-0CC5F5D265E2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1108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4630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665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</p:spTree>
    <p:extLst>
      <p:ext uri="{BB962C8B-B14F-4D97-AF65-F5344CB8AC3E}">
        <p14:creationId xmlns:p14="http://schemas.microsoft.com/office/powerpoint/2010/main" val="214088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03641" y="2893004"/>
            <a:ext cx="5523744" cy="923330"/>
            <a:chOff x="1815339" y="1496875"/>
            <a:chExt cx="552374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224081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6164660" y="752995"/>
              <a:ext cx="1" cy="2348844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4132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orient="horz" pos="386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185" y="852110"/>
            <a:ext cx="1088135" cy="6400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Straight Connector 13"/>
          <p:cNvCxnSpPr/>
          <p:nvPr/>
        </p:nvCxnSpPr>
        <p:spPr>
          <a:xfrm flipH="1">
            <a:off x="1249681" y="1602105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829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wbo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79" b="29929"/>
          <a:stretch/>
        </p:blipFill>
        <p:spPr>
          <a:xfrm>
            <a:off x="10039525" y="603504"/>
            <a:ext cx="913021" cy="10058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095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27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102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9" name="Content Placeholder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298" y="541695"/>
            <a:ext cx="810221" cy="118872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545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103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0" name="Shape 320"/>
          <p:cNvPicPr preferRelativeResize="0"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403106" y="682583"/>
            <a:ext cx="153879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868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3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9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Geolo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099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2" name="Shape 328"/>
          <p:cNvPicPr preferRelativeResize="0"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336" y="687699"/>
            <a:ext cx="102398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328"/>
          <p:cNvPicPr preferRelativeResize="0"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90912" y="681220"/>
            <a:ext cx="1556023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568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3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9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R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103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9857536" y="640355"/>
            <a:ext cx="1135626" cy="1005840"/>
            <a:chOff x="9857536" y="631390"/>
            <a:chExt cx="1135626" cy="1005840"/>
          </a:xfrm>
        </p:grpSpPr>
        <p:sp>
          <p:nvSpPr>
            <p:cNvPr id="2" name="Oval 1"/>
            <p:cNvSpPr/>
            <p:nvPr userDrawn="1"/>
          </p:nvSpPr>
          <p:spPr>
            <a:xfrm>
              <a:off x="10048878" y="771521"/>
              <a:ext cx="173832" cy="88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9963156" y="1364456"/>
              <a:ext cx="365760" cy="91440"/>
            </a:xfrm>
            <a:prstGeom prst="ellipse">
              <a:avLst/>
            </a:prstGeom>
            <a:solidFill>
              <a:schemeClr val="bg1"/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anose="020B0606020202030204" pitchFamily="34" charset="0"/>
              </a:endParaRPr>
            </a:p>
          </p:txBody>
        </p:sp>
        <p:pic>
          <p:nvPicPr>
            <p:cNvPr id="9" name="Shape 336"/>
            <p:cNvPicPr preferRelativeResize="0">
              <a:picLocks noChangeAspect="1"/>
            </p:cNvPicPr>
            <p:nvPr userDrawn="1"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857536" y="631390"/>
              <a:ext cx="1135626" cy="100584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44412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3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9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 flipH="1">
            <a:off x="1563446" y="3431740"/>
            <a:ext cx="9025306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3200" b="0" cap="none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56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 userDrawn="1"/>
        </p:nvSpPr>
        <p:spPr>
          <a:xfrm>
            <a:off x="1486894" y="6344005"/>
            <a:ext cx="3538330" cy="5139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fld id="{C907A035-E320-458B-A227-2406549707E9}" type="datetime1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9680" y="2331720"/>
            <a:ext cx="9692640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9680" y="349190"/>
            <a:ext cx="9692640" cy="1645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82"/>
          <a:stretch/>
        </p:blipFill>
        <p:spPr>
          <a:xfrm>
            <a:off x="11266594" y="5944158"/>
            <a:ext cx="76852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3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8" r:id="rId3"/>
    <p:sldLayoutId id="2147483699" r:id="rId4"/>
    <p:sldLayoutId id="2147483703" r:id="rId5"/>
    <p:sldLayoutId id="2147483700" r:id="rId6"/>
    <p:sldLayoutId id="2147483701" r:id="rId7"/>
    <p:sldLayoutId id="2147483702" r:id="rId8"/>
    <p:sldLayoutId id="2147483687" r:id="rId9"/>
    <p:sldLayoutId id="2147483718" r:id="rId10"/>
    <p:sldLayoutId id="2147483688" r:id="rId11"/>
    <p:sldLayoutId id="2147483689" r:id="rId12"/>
    <p:sldLayoutId id="2147483690" r:id="rId13"/>
    <p:sldLayoutId id="2147483697" r:id="rId14"/>
    <p:sldLayoutId id="2147483691" r:id="rId15"/>
    <p:sldLayoutId id="2147483704" r:id="rId16"/>
    <p:sldLayoutId id="2147483692" r:id="rId17"/>
    <p:sldLayoutId id="2147483693" r:id="rId18"/>
    <p:sldLayoutId id="2147483694" r:id="rId19"/>
    <p:sldLayoutId id="2147483695" r:id="rId20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002060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2400" kern="1200">
          <a:solidFill>
            <a:srgbClr val="002060"/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22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1800" kern="1200">
          <a:solidFill>
            <a:srgbClr val="002060"/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1600" kern="1200">
          <a:solidFill>
            <a:srgbClr val="002060"/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1296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g-jhonis-bermudez.blogspot.com/2019/01/los-objetivos-del-proceso-de.html" TargetMode="Externa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creativecommons.org/licenses/by-nc-sa/3.0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ouseful.info/2014/09/09/bloom-flipped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/3.0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9.xml"/><Relationship Id="rId1" Type="http://schemas.openxmlformats.org/officeDocument/2006/relationships/video" Target="https://www.youtube.com/embed/kDtabTufxao?start=131&amp;feature=oemb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969718" y="5419023"/>
            <a:ext cx="2644494" cy="453888"/>
          </a:xfrm>
        </p:spPr>
        <p:txBody>
          <a:bodyPr>
            <a:normAutofit/>
          </a:bodyPr>
          <a:lstStyle/>
          <a:p>
            <a:pPr algn="r"/>
            <a:r>
              <a:rPr lang="en-US" sz="1600" dirty="0"/>
              <a:t>11 February 2022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Creating Shared Purpose through More Effective Learning Outcomes</a:t>
            </a:r>
          </a:p>
        </p:txBody>
      </p:sp>
      <p:sp>
        <p:nvSpPr>
          <p:cNvPr id="2" name="Rectangle 1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47311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Engagement is a prerequisite of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9680" y="2331720"/>
            <a:ext cx="7580284" cy="3566160"/>
          </a:xfrm>
        </p:spPr>
        <p:txBody>
          <a:bodyPr/>
          <a:lstStyle/>
          <a:p>
            <a:r>
              <a:rPr lang="en-US" dirty="0"/>
              <a:t>Remember this?</a:t>
            </a:r>
          </a:p>
        </p:txBody>
      </p:sp>
      <p:pic>
        <p:nvPicPr>
          <p:cNvPr id="1026" name="Picture 2" descr="http://www.keystoneskills.se/wordpress/wp-content/uploads/2013/03/mental-gea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02114" y="2884057"/>
            <a:ext cx="238125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491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6000">
        <p:fade/>
      </p:transition>
    </mc:Choice>
    <mc:Fallback>
      <p:transition spd="med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30627" y="1204857"/>
            <a:ext cx="9118472" cy="1910716"/>
          </a:xfrm>
        </p:spPr>
        <p:txBody>
          <a:bodyPr/>
          <a:lstStyle/>
          <a:p>
            <a:r>
              <a:rPr lang="en-US" sz="2800" dirty="0"/>
              <a:t>If engagement is necessary, </a:t>
            </a:r>
            <a:br>
              <a:rPr lang="en-US" sz="2800" dirty="0"/>
            </a:br>
            <a:r>
              <a:rPr lang="en-US" sz="2800" dirty="0"/>
              <a:t>who is responsible for learning?</a:t>
            </a:r>
          </a:p>
        </p:txBody>
      </p:sp>
    </p:spTree>
    <p:extLst>
      <p:ext uri="{BB962C8B-B14F-4D97-AF65-F5344CB8AC3E}">
        <p14:creationId xmlns:p14="http://schemas.microsoft.com/office/powerpoint/2010/main" val="2076698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0655" y="1204857"/>
            <a:ext cx="10018416" cy="1910716"/>
          </a:xfrm>
        </p:spPr>
        <p:txBody>
          <a:bodyPr/>
          <a:lstStyle/>
          <a:p>
            <a:r>
              <a:rPr lang="en-US" sz="2800" dirty="0"/>
              <a:t>What is the tone of your syllabus?</a:t>
            </a:r>
            <a:br>
              <a:rPr lang="en-US" sz="2800" dirty="0"/>
            </a:br>
            <a:r>
              <a:rPr lang="en-US" sz="2800" dirty="0"/>
              <a:t>Does it invite students to collaborate in the learning process?</a:t>
            </a:r>
          </a:p>
        </p:txBody>
      </p:sp>
    </p:spTree>
    <p:extLst>
      <p:ext uri="{BB962C8B-B14F-4D97-AF65-F5344CB8AC3E}">
        <p14:creationId xmlns:p14="http://schemas.microsoft.com/office/powerpoint/2010/main" val="2195271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78AECBE-316C-4EBB-9DE4-40CC28FC40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338DBC-4E40-423B-8185-AB902C5C6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Unlearn to Learn </a:t>
            </a:r>
            <a:r>
              <a:rPr lang="en-US" sz="2800" dirty="0"/>
              <a:t>II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Domains of Learning</a:t>
            </a:r>
          </a:p>
        </p:txBody>
      </p:sp>
    </p:spTree>
    <p:extLst>
      <p:ext uri="{BB962C8B-B14F-4D97-AF65-F5344CB8AC3E}">
        <p14:creationId xmlns:p14="http://schemas.microsoft.com/office/powerpoint/2010/main" val="993355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78AECBE-316C-4EBB-9DE4-40CC28FC40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338DBC-4E40-423B-8185-AB902C5C6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Bloom’s Taxonomy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616E07-28E8-4BA0-B797-78891CF6B1EF}"/>
              </a:ext>
            </a:extLst>
          </p:cNvPr>
          <p:cNvGrpSpPr/>
          <p:nvPr/>
        </p:nvGrpSpPr>
        <p:grpSpPr>
          <a:xfrm>
            <a:off x="4632960" y="3767316"/>
            <a:ext cx="2926080" cy="2166310"/>
            <a:chOff x="5210180" y="3767316"/>
            <a:chExt cx="2926080" cy="2166310"/>
          </a:xfrm>
        </p:grpSpPr>
        <p:pic>
          <p:nvPicPr>
            <p:cNvPr id="5" name="Picture 4" descr="A person wearing glasses&#10;&#10;Description automatically generated with low confidence">
              <a:extLst>
                <a:ext uri="{FF2B5EF4-FFF2-40B4-BE49-F238E27FC236}">
                  <a16:creationId xmlns:a16="http://schemas.microsoft.com/office/drawing/2014/main" id="{49E1DD7D-6762-437B-AC18-047A84EB1A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rcRect l="590" t="1297" r="65251" b="1077"/>
            <a:stretch/>
          </p:blipFill>
          <p:spPr>
            <a:xfrm>
              <a:off x="5976308" y="3767316"/>
              <a:ext cx="1393825" cy="187465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01EFCCE-EDDC-44F8-B480-99F2BD1BFAB2}"/>
                </a:ext>
              </a:extLst>
            </p:cNvPr>
            <p:cNvSpPr txBox="1"/>
            <p:nvPr/>
          </p:nvSpPr>
          <p:spPr>
            <a:xfrm>
              <a:off x="5210180" y="5702794"/>
              <a:ext cx="292608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  <a:hlinkClick r:id="rId3" tooltip="https://mg-jhonis-bermudez.blogspot.com/2019/01/los-objetivos-del-proceso-de.html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This Photo</a:t>
              </a:r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 by Unknown Author is licensed under </a:t>
              </a:r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  <a:hlinkClick r:id="rId4" tooltip="https://creativecommons.org/licenses/by-nc-sa/3.0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CC BY-SA-NC</a:t>
              </a:r>
              <a:endParaRPr lang="en-US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2622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603118"/>
              </p:ext>
            </p:extLst>
          </p:nvPr>
        </p:nvGraphicFramePr>
        <p:xfrm>
          <a:off x="1249363" y="2332038"/>
          <a:ext cx="9693276" cy="165608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{2A488322-F2BA-4B5B-9748-0D474271808F}</a:tableStyleId>
              </a:tblPr>
              <a:tblGrid>
                <a:gridCol w="2423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3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3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3319">
                  <a:extLst>
                    <a:ext uri="{9D8B030D-6E8A-4147-A177-3AD203B41FA5}">
                      <a16:colId xmlns:a16="http://schemas.microsoft.com/office/drawing/2014/main" val="2241903569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Domains of Learning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Cognitive Domain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Psychomotor Domain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Affective Domain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Having to do with thinking, reasoning, logic, and ideas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Having to do with motor control,</a:t>
                      </a:r>
                      <a:r>
                        <a:rPr lang="en-US" baseline="0" dirty="0"/>
                        <a:t> physical coordination, and skill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Having to do with </a:t>
                      </a:r>
                      <a:r>
                        <a:rPr lang="en-US" baseline="0" dirty="0"/>
                        <a:t>emotions, </a:t>
                      </a:r>
                      <a:r>
                        <a:rPr lang="en-US" dirty="0"/>
                        <a:t>attitudes,</a:t>
                      </a:r>
                      <a:r>
                        <a:rPr lang="en-US" baseline="0" dirty="0"/>
                        <a:t> and relationships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Scope of the Committee</a:t>
            </a:r>
          </a:p>
        </p:txBody>
      </p:sp>
    </p:spTree>
    <p:extLst>
      <p:ext uri="{BB962C8B-B14F-4D97-AF65-F5344CB8AC3E}">
        <p14:creationId xmlns:p14="http://schemas.microsoft.com/office/powerpoint/2010/main" val="1837418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338DBC-4E40-423B-8185-AB902C5C6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80" y="297819"/>
            <a:ext cx="9692640" cy="1645920"/>
          </a:xfrm>
        </p:spPr>
        <p:txBody>
          <a:bodyPr/>
          <a:lstStyle/>
          <a:p>
            <a:r>
              <a:rPr lang="en-US" dirty="0"/>
              <a:t>Bloom’s Taxonomy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459E737-2403-4C74-9968-960810ADB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9680" y="2331720"/>
            <a:ext cx="6217920" cy="3566160"/>
          </a:xfrm>
        </p:spPr>
        <p:txBody>
          <a:bodyPr/>
          <a:lstStyle/>
          <a:p>
            <a:r>
              <a:rPr lang="en-US" dirty="0"/>
              <a:t>Today, Bloom’s Taxonomy and the cognitive domain are largely synonymous.</a:t>
            </a:r>
          </a:p>
          <a:p>
            <a:endParaRPr lang="en-US" dirty="0"/>
          </a:p>
          <a:p>
            <a:r>
              <a:rPr lang="en-US" dirty="0"/>
              <a:t>Only the cognitive domain updated in 2001</a:t>
            </a:r>
          </a:p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E6D782-0925-43CE-9077-AD68FDB139FC}"/>
              </a:ext>
            </a:extLst>
          </p:cNvPr>
          <p:cNvGrpSpPr/>
          <p:nvPr/>
        </p:nvGrpSpPr>
        <p:grpSpPr>
          <a:xfrm>
            <a:off x="5958419" y="2514865"/>
            <a:ext cx="4983901" cy="2597928"/>
            <a:chOff x="5958419" y="3299952"/>
            <a:chExt cx="4983901" cy="2597928"/>
          </a:xfrm>
        </p:grpSpPr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1D110E5F-78EB-45FE-BCF8-80E931BF51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7467600" y="3299952"/>
              <a:ext cx="3474720" cy="259792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AB337E-85F8-480F-90DB-421F59EEC3DD}"/>
                </a:ext>
              </a:extLst>
            </p:cNvPr>
            <p:cNvSpPr txBox="1"/>
            <p:nvPr/>
          </p:nvSpPr>
          <p:spPr>
            <a:xfrm>
              <a:off x="5958419" y="5674742"/>
              <a:ext cx="228600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800">
                  <a:solidFill>
                    <a:schemeClr val="bg1">
                      <a:lumMod val="75000"/>
                    </a:schemeClr>
                  </a:solidFill>
                  <a:hlinkClick r:id="rId3" tooltip="https://blog.ouseful.info/2014/09/09/bloom-flipped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This Photo</a:t>
              </a:r>
              <a:r>
                <a:rPr lang="en-US" sz="800">
                  <a:solidFill>
                    <a:schemeClr val="bg1">
                      <a:lumMod val="75000"/>
                    </a:schemeClr>
                  </a:solidFill>
                </a:rPr>
                <a:t> by Unknown Author is licensed under </a:t>
              </a:r>
              <a:r>
                <a:rPr lang="en-US" sz="800">
                  <a:solidFill>
                    <a:schemeClr val="bg1">
                      <a:lumMod val="75000"/>
                    </a:schemeClr>
                  </a:solidFill>
                  <a:hlinkClick r:id="rId4" tooltip="https://creativecommons.org/licenses/by/3.0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CC BY</a:t>
              </a:r>
              <a:endParaRPr lang="en-US" sz="80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9534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0349381"/>
              </p:ext>
            </p:extLst>
          </p:nvPr>
        </p:nvGraphicFramePr>
        <p:xfrm>
          <a:off x="1249363" y="2332038"/>
          <a:ext cx="9693276" cy="165608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{2A488322-F2BA-4B5B-9748-0D474271808F}</a:tableStyleId>
              </a:tblPr>
              <a:tblGrid>
                <a:gridCol w="2423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3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3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3319">
                  <a:extLst>
                    <a:ext uri="{9D8B030D-6E8A-4147-A177-3AD203B41FA5}">
                      <a16:colId xmlns:a16="http://schemas.microsoft.com/office/drawing/2014/main" val="2241903569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Domains of Learning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Cognitive Domain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Psychomotor Domain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Affective Domain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Conative Domain</a:t>
                      </a:r>
                    </a:p>
                  </a:txBody>
                  <a:tcPr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Having to do with thinking, reasoning, logic, and ideas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Having to do with motor control,</a:t>
                      </a:r>
                      <a:r>
                        <a:rPr lang="en-US" baseline="0" dirty="0"/>
                        <a:t> physical coordination, and skill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Having to do with </a:t>
                      </a:r>
                      <a:r>
                        <a:rPr lang="en-US" baseline="0" dirty="0"/>
                        <a:t>emotions, </a:t>
                      </a:r>
                      <a:r>
                        <a:rPr lang="en-US" dirty="0"/>
                        <a:t>attitudes,</a:t>
                      </a:r>
                      <a:r>
                        <a:rPr lang="en-US" baseline="0" dirty="0"/>
                        <a:t> and relationships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Having to do with volition, intentionality, and self-regulation</a:t>
                      </a:r>
                    </a:p>
                  </a:txBody>
                  <a:tcP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domains of learning</a:t>
            </a:r>
          </a:p>
        </p:txBody>
      </p:sp>
    </p:spTree>
    <p:extLst>
      <p:ext uri="{BB962C8B-B14F-4D97-AF65-F5344CB8AC3E}">
        <p14:creationId xmlns:p14="http://schemas.microsoft.com/office/powerpoint/2010/main" val="3434000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CB7CDF-0314-492D-9E71-74C06A90AD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196B3C-D5AE-4FA4-8BB8-991C7024A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565" y="1204857"/>
            <a:ext cx="10572596" cy="1910716"/>
          </a:xfrm>
        </p:spPr>
        <p:txBody>
          <a:bodyPr/>
          <a:lstStyle/>
          <a:p>
            <a:r>
              <a:rPr lang="en-US" sz="2800" dirty="0"/>
              <a:t>How do we engage student agency in the learning process?</a:t>
            </a:r>
          </a:p>
        </p:txBody>
      </p:sp>
    </p:spTree>
    <p:extLst>
      <p:ext uri="{BB962C8B-B14F-4D97-AF65-F5344CB8AC3E}">
        <p14:creationId xmlns:p14="http://schemas.microsoft.com/office/powerpoint/2010/main" val="1138940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Power of Shared 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“Purpose provides activation energy for living.”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					</a:t>
            </a:r>
            <a:r>
              <a:rPr lang="en-US" sz="1800" dirty="0"/>
              <a:t>(Pink</a:t>
            </a:r>
            <a:r>
              <a:rPr lang="en-US" sz="1800" i="1" dirty="0"/>
              <a:t>,</a:t>
            </a:r>
            <a:r>
              <a:rPr lang="en-US" sz="1800" dirty="0"/>
              <a:t> 2009, p.134, quoting </a:t>
            </a:r>
            <a:r>
              <a:rPr lang="en-US" sz="1800" dirty="0" err="1"/>
              <a:t>Mihalyi</a:t>
            </a:r>
            <a:r>
              <a:rPr lang="en-US" sz="1800" dirty="0"/>
              <a:t> Csikszentmihalyi)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807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1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Does everyone have something to write on and to write with?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Things First</a:t>
            </a:r>
          </a:p>
        </p:txBody>
      </p:sp>
    </p:spTree>
    <p:extLst>
      <p:ext uri="{BB962C8B-B14F-4D97-AF65-F5344CB8AC3E}">
        <p14:creationId xmlns:p14="http://schemas.microsoft.com/office/powerpoint/2010/main" val="2200681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Creating a Shared Purpose</a:t>
            </a:r>
          </a:p>
        </p:txBody>
      </p:sp>
    </p:spTree>
    <p:extLst>
      <p:ext uri="{BB962C8B-B14F-4D97-AF65-F5344CB8AC3E}">
        <p14:creationId xmlns:p14="http://schemas.microsoft.com/office/powerpoint/2010/main" val="9199903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8089" y="2097308"/>
            <a:ext cx="6052072" cy="40211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Write for 5 minutes without worrying about editing.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/>
              <a:t>Consider:</a:t>
            </a:r>
          </a:p>
          <a:p>
            <a:pPr marL="411480" lvl="1" indent="0">
              <a:buNone/>
            </a:pPr>
            <a:r>
              <a:rPr lang="en-US" sz="2400" dirty="0"/>
              <a:t>The internship has ended. </a:t>
            </a:r>
            <a:br>
              <a:rPr lang="en-US" sz="2400" dirty="0"/>
            </a:br>
            <a:r>
              <a:rPr lang="en-US" sz="2400" dirty="0"/>
              <a:t>     </a:t>
            </a:r>
            <a:r>
              <a:rPr lang="en-US" sz="2400" b="1" dirty="0"/>
              <a:t>How will students to be different?</a:t>
            </a:r>
          </a:p>
          <a:p>
            <a:pPr marL="777240" lvl="2" indent="0">
              <a:buNone/>
            </a:pPr>
            <a:r>
              <a:rPr lang="en-US" sz="2400" b="1" dirty="0"/>
              <a:t>What will they be able to do?</a:t>
            </a:r>
          </a:p>
          <a:p>
            <a:pPr marL="777240" lvl="2" indent="0">
              <a:buNone/>
            </a:pPr>
            <a:r>
              <a:rPr lang="en-US" sz="2400" b="1" dirty="0"/>
              <a:t>Who will they have become?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your purpose?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577E4C4-30C5-4B6F-A238-4642A7944E66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Please wrap up</a:t>
            </a:r>
            <a:endParaRPr lang="en-US" sz="48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F3F4D24-6164-4558-B46E-265381A974FF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1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0F6EBF9-2051-47F3-9577-80AD5DF8B227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2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5BD8BC6-EDA1-4978-946B-BE3BAB38A27B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3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C12ECCD-14C2-4EB0-AF16-65AF83F8997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4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8887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3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9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5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"/>
                            </p:stCondLst>
                            <p:childTnLst>
                              <p:par>
                                <p:cTn id="29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6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950"/>
                            </p:stCondLst>
                            <p:childTnLst>
                              <p:par>
                                <p:cTn id="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950"/>
                            </p:stCondLst>
                            <p:childTnLst>
                              <p:par>
                                <p:cTn id="36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7" dur="6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2950"/>
                            </p:stCondLst>
                            <p:childTnLst>
                              <p:par>
                                <p:cTn id="4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2950"/>
                            </p:stCondLst>
                            <p:childTnLst>
                              <p:par>
                                <p:cTn id="43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4" dur="6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2950"/>
                            </p:stCondLst>
                            <p:childTnLst>
                              <p:par>
                                <p:cTn id="4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2950"/>
                            </p:stCondLst>
                            <p:childTnLst>
                              <p:par>
                                <p:cTn id="50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1" dur="6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295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8089" y="2097308"/>
            <a:ext cx="6052072" cy="40211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Write for 5 minutes without worrying about editing.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/>
              <a:t>Consider:</a:t>
            </a:r>
          </a:p>
          <a:p>
            <a:pPr marL="411480" lvl="1" indent="0">
              <a:buNone/>
            </a:pPr>
            <a:r>
              <a:rPr lang="en-US" sz="2400" dirty="0"/>
              <a:t>What might be the purposes of the student?</a:t>
            </a:r>
            <a:br>
              <a:rPr lang="en-US" sz="2400" dirty="0"/>
            </a:br>
            <a:r>
              <a:rPr lang="en-US" sz="2400" dirty="0"/>
              <a:t>     </a:t>
            </a:r>
            <a:r>
              <a:rPr lang="en-US" sz="2400" b="1" dirty="0"/>
              <a:t>How do they hope to be different?</a:t>
            </a:r>
          </a:p>
          <a:p>
            <a:pPr marL="777240" lvl="2" indent="0">
              <a:buNone/>
            </a:pPr>
            <a:r>
              <a:rPr lang="en-US" sz="2400" b="1" dirty="0"/>
              <a:t>What do they hope to achieve?</a:t>
            </a:r>
          </a:p>
          <a:p>
            <a:pPr marL="777240" lvl="2" indent="0">
              <a:buNone/>
            </a:pPr>
            <a:r>
              <a:rPr lang="en-US" sz="2400" b="1" dirty="0"/>
              <a:t>Who do they hope to become?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their purpose?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577E4C4-30C5-4B6F-A238-4642A7944E66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Please wrap up</a:t>
            </a:r>
            <a:endParaRPr lang="en-US" sz="48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F3F4D24-6164-4558-B46E-265381A974FF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1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0F6EBF9-2051-47F3-9577-80AD5DF8B227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2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5BD8BC6-EDA1-4978-946B-BE3BAB38A27B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3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C12ECCD-14C2-4EB0-AF16-65AF83F8997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4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61608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3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4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2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00"/>
                            </p:stCondLst>
                            <p:childTnLst>
                              <p:par>
                                <p:cTn id="29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6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100"/>
                            </p:stCondLst>
                            <p:childTnLst>
                              <p:par>
                                <p:cTn id="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3100"/>
                            </p:stCondLst>
                            <p:childTnLst>
                              <p:par>
                                <p:cTn id="36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7" dur="6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3100"/>
                            </p:stCondLst>
                            <p:childTnLst>
                              <p:par>
                                <p:cTn id="4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3100"/>
                            </p:stCondLst>
                            <p:childTnLst>
                              <p:par>
                                <p:cTn id="43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4" dur="6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3100"/>
                            </p:stCondLst>
                            <p:childTnLst>
                              <p:par>
                                <p:cTn id="4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3100"/>
                            </p:stCondLst>
                            <p:childTnLst>
                              <p:par>
                                <p:cTn id="50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1" dur="6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31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b="1" dirty="0"/>
              <a:t>Compose a single sentence </a:t>
            </a:r>
            <a:r>
              <a:rPr lang="en-US" dirty="0"/>
              <a:t>that consolidates these ideas into </a:t>
            </a:r>
            <a:br>
              <a:rPr lang="en-US" dirty="0"/>
            </a:br>
            <a:r>
              <a:rPr lang="en-US" dirty="0"/>
              <a:t>a clear and concise Course Purpose.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Composing the Picture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BE288E7-D739-4F7A-9253-EA61108AEC75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Please wrap up</a:t>
            </a:r>
            <a:endParaRPr lang="en-US" sz="48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1625DD7-0D7E-4687-BE2F-CA3F042D9486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1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9C8E987-1B47-4D2D-ABB6-48D21DBCA817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2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F3BBC2-F16C-4324-888B-D2D8739D125C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3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EA93393-1887-4A28-B5C2-1FEF3950F31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4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55343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" dur="6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0"/>
                            </p:stCondLst>
                            <p:childTnLst>
                              <p:par>
                                <p:cTn id="15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6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0"/>
                            </p:stCondLst>
                            <p:childTnLst>
                              <p:par>
                                <p:cTn id="22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3" dur="6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9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6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/>
              <a:t>Share with your group your course purpose.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Share and Discuss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23043C2-568F-45C4-B2C0-F2C27326989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Please wrap up</a:t>
            </a:r>
            <a:endParaRPr lang="en-US" sz="48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9655385-2D16-448B-BB8D-A1EB7D5537FB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1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826E05D-ECBF-41F5-AEA6-9FBD9D1370FC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2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0C51D2C-4DAA-4177-A663-E375B8DE7703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3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EF01C0-E4F0-4869-94AD-B6FBEFFC645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4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69491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" dur="6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0"/>
                            </p:stCondLst>
                            <p:childTnLst>
                              <p:par>
                                <p:cTn id="15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6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0"/>
                            </p:stCondLst>
                            <p:childTnLst>
                              <p:par>
                                <p:cTn id="22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3" dur="6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9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6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49363" y="2332038"/>
          <a:ext cx="9693276" cy="1833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{912C8C85-51F0-491E-9774-3900AFEF0FD7}</a:tableStyleId>
              </a:tblPr>
              <a:tblGrid>
                <a:gridCol w="4846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132D54"/>
                          </a:solidFill>
                        </a:rPr>
                        <a:t>First Draft—Course</a:t>
                      </a:r>
                      <a:r>
                        <a:rPr lang="en-US" baseline="0" dirty="0">
                          <a:solidFill>
                            <a:srgbClr val="132D54"/>
                          </a:solidFill>
                        </a:rPr>
                        <a:t> Purpose</a:t>
                      </a:r>
                      <a:endParaRPr lang="en-US" dirty="0">
                        <a:solidFill>
                          <a:srgbClr val="132D54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132D54"/>
                          </a:solidFill>
                        </a:rPr>
                        <a:t>Second Draft—Course Purpose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Course 123 will provide students a beginning opportunity for them to increase their knowledge and understanding regarding tobacco, alcohol, and other addictions</a:t>
                      </a:r>
                      <a:r>
                        <a:rPr lang="en-US" baseline="0" dirty="0"/>
                        <a:t> with their associated prevention strategies, treatment options, and policy implications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Students will become</a:t>
                      </a:r>
                      <a:r>
                        <a:rPr lang="en-US" baseline="0" dirty="0"/>
                        <a:t> more empathetic, and wise in engaging, assessing, and intervening with individuals, families, and communities that are struggling with the effects of addiction.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differences?</a:t>
            </a:r>
          </a:p>
        </p:txBody>
      </p:sp>
    </p:spTree>
    <p:extLst>
      <p:ext uri="{BB962C8B-B14F-4D97-AF65-F5344CB8AC3E}">
        <p14:creationId xmlns:p14="http://schemas.microsoft.com/office/powerpoint/2010/main" val="2303846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9680" y="2331720"/>
            <a:ext cx="7334922" cy="35661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Circle or underline the key ideas in your writing.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Summarize your ideas into </a:t>
            </a:r>
            <a:r>
              <a:rPr lang="en-US" b="1" dirty="0"/>
              <a:t>three to five statements </a:t>
            </a:r>
            <a:r>
              <a:rPr lang="en-US" dirty="0"/>
              <a:t>that help the student know what to do to achieve the course purpose.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These are your learning outcomes.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 Learning Outcomes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743FA-9F50-443F-AE97-4DAD184078B5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Please wrap up</a:t>
            </a:r>
            <a:endParaRPr lang="en-US" sz="48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2ED07D5-1884-401E-A28E-D684F3A87900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1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19F57B0-C47D-4B09-8668-6AA3D81CE63C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2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67AF2B1-03F7-433A-BBD0-9E1783F98351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3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2CD3C70-7A56-4EF0-81CE-57D7813035D6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4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09590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0"/>
                            </p:stCondLst>
                            <p:childTnLst>
                              <p:par>
                                <p:cTn id="15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6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0"/>
                            </p:stCondLst>
                            <p:childTnLst>
                              <p:par>
                                <p:cTn id="22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3" dur="6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9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6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9050">
            <a:noFill/>
          </a:ln>
        </p:spPr>
        <p:txBody>
          <a:bodyPr>
            <a:normAutofit/>
          </a:bodyPr>
          <a:lstStyle/>
          <a:p>
            <a:pPr marL="0" indent="0" defTabSz="182880">
              <a:spcBef>
                <a:spcPts val="0"/>
              </a:spcBef>
              <a:buNone/>
              <a:tabLst>
                <a:tab pos="182880" algn="l"/>
                <a:tab pos="365760" algn="l"/>
                <a:tab pos="548640" algn="l"/>
                <a:tab pos="731520" algn="l"/>
              </a:tabLst>
            </a:pPr>
            <a:r>
              <a:rPr lang="en-US" sz="2000" b="1" dirty="0"/>
              <a:t>Course Purpose: </a:t>
            </a:r>
          </a:p>
          <a:p>
            <a:pPr marL="182880" lvl="2" indent="0">
              <a:spcBef>
                <a:spcPts val="0"/>
              </a:spcBef>
              <a:buClr>
                <a:schemeClr val="dk1"/>
              </a:buClr>
              <a:buSzPct val="39285"/>
              <a:buNone/>
            </a:pPr>
            <a:r>
              <a:rPr lang="en-US" dirty="0"/>
              <a:t>Students will be able to </a:t>
            </a:r>
            <a:r>
              <a:rPr lang="en-US" b="1" dirty="0">
                <a:solidFill>
                  <a:srgbClr val="C00000"/>
                </a:solidFill>
              </a:rPr>
              <a:t>evaluate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dirty="0"/>
              <a:t>and</a:t>
            </a:r>
            <a:r>
              <a:rPr lang="en-US" b="1" dirty="0">
                <a:solidFill>
                  <a:srgbClr val="0000FF"/>
                </a:solidFill>
              </a:rPr>
              <a:t> produce </a:t>
            </a:r>
            <a:r>
              <a:rPr lang="en-US" dirty="0"/>
              <a:t>credible research using statistical methods.</a:t>
            </a:r>
          </a:p>
          <a:p>
            <a:pPr marL="182880" lvl="2" indent="0">
              <a:spcBef>
                <a:spcPts val="0"/>
              </a:spcBef>
              <a:buClr>
                <a:schemeClr val="dk1"/>
              </a:buClr>
              <a:buSzPct val="39285"/>
              <a:buNone/>
            </a:pPr>
            <a:endParaRPr lang="en-US" dirty="0"/>
          </a:p>
          <a:p>
            <a:pPr marL="0" lvl="1" indent="-182880">
              <a:spcBef>
                <a:spcPts val="0"/>
              </a:spcBef>
              <a:buClr>
                <a:schemeClr val="dk1"/>
              </a:buClr>
              <a:buSzPct val="39285"/>
              <a:buNone/>
            </a:pPr>
            <a:r>
              <a:rPr lang="en-US" sz="2000" b="1" dirty="0"/>
              <a:t>Learning Outcomes:</a:t>
            </a:r>
          </a:p>
          <a:p>
            <a:pPr marL="457200" lvl="2" indent="-228600">
              <a:spcBef>
                <a:spcPts val="600"/>
              </a:spcBef>
              <a:buClr>
                <a:schemeClr val="dk1"/>
              </a:buClr>
              <a:buSzPct val="39285"/>
              <a:buNone/>
            </a:pPr>
            <a:r>
              <a:rPr lang="en-US" dirty="0"/>
              <a:t>1. </a:t>
            </a:r>
            <a:r>
              <a:rPr lang="en-US" dirty="0">
                <a:ea typeface="Calibri"/>
                <a:cs typeface="Calibri"/>
                <a:sym typeface="Calibri"/>
              </a:rPr>
              <a:t>Students will be able to </a:t>
            </a:r>
            <a:r>
              <a:rPr lang="en-US" b="1" dirty="0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evaluate</a:t>
            </a:r>
            <a:r>
              <a:rPr lang="en-US" dirty="0">
                <a:solidFill>
                  <a:srgbClr val="660066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ea typeface="Calibri"/>
                <a:cs typeface="Calibri"/>
                <a:sym typeface="Calibri"/>
              </a:rPr>
              <a:t>the credibility of statistical methods in journal article abstracts.</a:t>
            </a:r>
          </a:p>
          <a:p>
            <a:pPr marL="457200" lvl="2" indent="-228600">
              <a:spcBef>
                <a:spcPts val="600"/>
              </a:spcBef>
              <a:buClr>
                <a:schemeClr val="dk1"/>
              </a:buClr>
              <a:buSzPct val="39285"/>
              <a:buNone/>
            </a:pPr>
            <a:r>
              <a:rPr lang="en-US" dirty="0">
                <a:ea typeface="Calibri"/>
                <a:cs typeface="Calibri"/>
                <a:sym typeface="Calibri"/>
              </a:rPr>
              <a:t>2. Students will be able to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  <a:sym typeface="Calibri"/>
              </a:rPr>
              <a:t>select</a:t>
            </a:r>
            <a:r>
              <a:rPr lang="en-US" dirty="0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ea typeface="Calibri"/>
                <a:cs typeface="Calibri"/>
                <a:sym typeface="Calibri"/>
              </a:rPr>
              <a:t>an appropriate statistical method for a given research situation.</a:t>
            </a:r>
          </a:p>
          <a:p>
            <a:pPr marL="457200" lvl="2" indent="-228600">
              <a:spcBef>
                <a:spcPts val="600"/>
              </a:spcBef>
              <a:buClr>
                <a:schemeClr val="dk1"/>
              </a:buClr>
              <a:buSzPct val="39285"/>
              <a:buNone/>
            </a:pPr>
            <a:r>
              <a:rPr lang="en-US" dirty="0">
                <a:ea typeface="Calibri"/>
                <a:cs typeface="Calibri"/>
                <a:sym typeface="Calibri"/>
              </a:rPr>
              <a:t>3. Students will be able to correctly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  <a:sym typeface="Calibri"/>
              </a:rPr>
              <a:t>run</a:t>
            </a:r>
            <a:r>
              <a:rPr lang="en-US" dirty="0">
                <a:solidFill>
                  <a:srgbClr val="A5002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ea typeface="Calibri"/>
                <a:cs typeface="Calibri"/>
                <a:sym typeface="Calibri"/>
              </a:rPr>
              <a:t>the method chosen for the given research situation.</a:t>
            </a:r>
          </a:p>
          <a:p>
            <a:pPr marL="457200" lvl="2" indent="-228600">
              <a:spcBef>
                <a:spcPts val="600"/>
              </a:spcBef>
              <a:buClr>
                <a:schemeClr val="dk1"/>
              </a:buClr>
              <a:buSzPct val="39285"/>
              <a:buNone/>
            </a:pPr>
            <a:r>
              <a:rPr lang="en-US" dirty="0">
                <a:ea typeface="Calibri"/>
                <a:cs typeface="Calibri"/>
                <a:sym typeface="Calibri"/>
              </a:rPr>
              <a:t>4. Students will be able to properly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  <a:sym typeface="Calibri"/>
              </a:rPr>
              <a:t>interpret</a:t>
            </a:r>
            <a:r>
              <a:rPr lang="en-US" dirty="0">
                <a:solidFill>
                  <a:srgbClr val="A5002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ea typeface="Calibri"/>
                <a:cs typeface="Calibri"/>
                <a:sym typeface="Calibri"/>
              </a:rPr>
              <a:t>the results of the chosen method for both academic and non-academic audiences.</a:t>
            </a:r>
          </a:p>
          <a:p>
            <a:pPr marL="365760" lvl="2" indent="0">
              <a:spcBef>
                <a:spcPts val="0"/>
              </a:spcBef>
              <a:buClr>
                <a:schemeClr val="dk1"/>
              </a:buClr>
              <a:buSzPct val="39285"/>
              <a:buNone/>
            </a:pPr>
            <a:endParaRPr lang="en-US" dirty="0">
              <a:ea typeface="Calibri"/>
              <a:cs typeface="Calibri"/>
              <a:sym typeface="Calibri"/>
            </a:endParaRPr>
          </a:p>
          <a:p>
            <a:pPr marL="365760" lvl="2" indent="0">
              <a:spcBef>
                <a:spcPts val="0"/>
              </a:spcBef>
              <a:buClr>
                <a:schemeClr val="dk1"/>
              </a:buClr>
              <a:buSzPct val="39285"/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Purpose and Outcomes.  Basic Statistics</a:t>
            </a:r>
          </a:p>
        </p:txBody>
      </p:sp>
    </p:spTree>
    <p:extLst>
      <p:ext uri="{BB962C8B-B14F-4D97-AF65-F5344CB8AC3E}">
        <p14:creationId xmlns:p14="http://schemas.microsoft.com/office/powerpoint/2010/main" val="110827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0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F2F2"/>
                                      </p:to>
                                    </p:animClr>
                                    <p:set>
                                      <p:cBhvr>
                                        <p:cTn id="13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25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More Effective Learning Outcomes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Principle 1:</a:t>
            </a:r>
            <a:r>
              <a:rPr lang="en-US" dirty="0"/>
              <a:t> Focus on </a:t>
            </a:r>
            <a:r>
              <a:rPr lang="en-US" b="1" dirty="0"/>
              <a:t>student abilities</a:t>
            </a:r>
            <a:r>
              <a:rPr lang="en-US" dirty="0"/>
              <a:t>, not: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Content or Topics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Processes, Activities, or Experiences.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Tools or Resources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Assignments or Assessments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Principle 2:</a:t>
            </a:r>
            <a:r>
              <a:rPr lang="en-US" dirty="0"/>
              <a:t> Verbs should suggest a </a:t>
            </a:r>
            <a:r>
              <a:rPr lang="en-US" b="1" dirty="0"/>
              <a:t>form of evidence.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Principle 3:</a:t>
            </a:r>
            <a:r>
              <a:rPr lang="en-US" dirty="0"/>
              <a:t> Avoid</a:t>
            </a:r>
            <a:r>
              <a:rPr lang="en-US" b="1" dirty="0"/>
              <a:t> compound </a:t>
            </a:r>
            <a:r>
              <a:rPr lang="en-US" dirty="0"/>
              <a:t>outcomes.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88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9680" y="2331720"/>
            <a:ext cx="8744174" cy="356616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Review your course purpose and learning outcomes and make adjustments.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Remember: Your course purpose and learning outcomes are not written in stone. They should be reviewed and revised as often as necessary.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Review and Adjust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23043C2-568F-45C4-B2C0-F2C27326989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Please wrap up</a:t>
            </a:r>
            <a:endParaRPr lang="en-US" sz="48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9655385-2D16-448B-BB8D-A1EB7D5537FB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1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826E05D-ECBF-41F5-AEA6-9FBD9D1370FC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2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0C51D2C-4DAA-4177-A663-E375B8DE7703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3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2619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" dur="6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0"/>
                            </p:stCondLst>
                            <p:childTnLst>
                              <p:par>
                                <p:cTn id="15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6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0"/>
                            </p:stCondLst>
                            <p:childTnLst>
                              <p:par>
                                <p:cTn id="22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3" dur="6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C4EB1A-D35A-401B-A244-F941BC9E4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i="1" dirty="0"/>
              <a:t>Education doesn’t always happen in a classroom, or even on a campus.... Hands-on experiences help students to gain perspective and to become excited about learning.... I hope we inspire our students to learn and I hope that learning leads to inspiration. </a:t>
            </a:r>
            <a:br>
              <a:rPr lang="en-US" sz="2400" i="1" dirty="0"/>
            </a:br>
            <a:r>
              <a:rPr lang="en-US" sz="2400" dirty="0"/>
              <a:t>							</a:t>
            </a:r>
            <a:r>
              <a:rPr lang="en-US" sz="2000" dirty="0"/>
              <a:t>-President Kevin. J. Worthen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471088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/>
              <a:t>Share with your group your course purpose and learning outcomes.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Share and Discuss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23043C2-568F-45C4-B2C0-F2C27326989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Please wrap up</a:t>
            </a:r>
            <a:endParaRPr lang="en-US" sz="48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9655385-2D16-448B-BB8D-A1EB7D5537FB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1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826E05D-ECBF-41F5-AEA6-9FBD9D1370FC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2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0C51D2C-4DAA-4177-A663-E375B8DE7703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3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EF01C0-E4F0-4869-94AD-B6FBEFFC645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4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64035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" dur="6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0"/>
                            </p:stCondLst>
                            <p:childTnLst>
                              <p:par>
                                <p:cTn id="15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6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0"/>
                            </p:stCondLst>
                            <p:childTnLst>
                              <p:par>
                                <p:cTn id="22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3" dur="6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9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6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BA23ED-4D85-439F-8179-0B1CF970F0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AAA01F-A781-414C-BD98-0F2128DCA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Wrapping Up</a:t>
            </a:r>
          </a:p>
        </p:txBody>
      </p:sp>
    </p:spTree>
    <p:extLst>
      <p:ext uri="{BB962C8B-B14F-4D97-AF65-F5344CB8AC3E}">
        <p14:creationId xmlns:p14="http://schemas.microsoft.com/office/powerpoint/2010/main" val="287289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C4EB1A-D35A-401B-A244-F941BC9E4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i="1" dirty="0"/>
              <a:t>Education doesn’t always happen in a classroom, or even on a campus.... Hands-on experiences help students to gain perspective and to </a:t>
            </a:r>
            <a:r>
              <a:rPr lang="en-US" sz="2400" b="1" i="1" dirty="0"/>
              <a:t>become excited about learning</a:t>
            </a:r>
            <a:r>
              <a:rPr lang="en-US" sz="2400" i="1" dirty="0"/>
              <a:t>.... I hope we inspire our students to learn and I hope that learning leads to inspiration. </a:t>
            </a:r>
            <a:br>
              <a:rPr lang="en-US" sz="2400" i="1" dirty="0"/>
            </a:br>
            <a:r>
              <a:rPr lang="en-US" sz="2400" dirty="0"/>
              <a:t>							</a:t>
            </a:r>
            <a:r>
              <a:rPr lang="en-US" sz="2000" dirty="0"/>
              <a:t>-President Kevin. J. Worthen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8511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Engagement is a prerequisite of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9680" y="2331720"/>
            <a:ext cx="7580284" cy="3566160"/>
          </a:xfrm>
        </p:spPr>
        <p:txBody>
          <a:bodyPr/>
          <a:lstStyle/>
          <a:p>
            <a:r>
              <a:rPr lang="en-US" dirty="0"/>
              <a:t>We can teach all we want, but if students are unwilling to engage, little to no learning will occur.</a:t>
            </a:r>
          </a:p>
          <a:p>
            <a:endParaRPr lang="en-US" dirty="0"/>
          </a:p>
          <a:p>
            <a:r>
              <a:rPr lang="en-US" dirty="0"/>
              <a:t>Your syllabus is an opportunity to reduce barriers to engagement.</a:t>
            </a:r>
          </a:p>
        </p:txBody>
      </p:sp>
      <p:pic>
        <p:nvPicPr>
          <p:cNvPr id="1026" name="Picture 2" descr="http://www.keystoneskills.se/wordpress/wp-content/uploads/2013/03/mental-gear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02114" y="2884057"/>
            <a:ext cx="238125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54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535BB4-5008-4957-ADAD-7FD2D6C880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D0E8B3-E213-40B5-9F9D-A7D3277CE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Unlearn to Learn</a:t>
            </a:r>
          </a:p>
        </p:txBody>
      </p:sp>
      <p:pic>
        <p:nvPicPr>
          <p:cNvPr id="2" name="Online Media 1" title="Fiddler on the Roof (1/10) Movie CLIP - Tradition! (1971) HD">
            <a:hlinkClick r:id="" action="ppaction://media"/>
            <a:extLst>
              <a:ext uri="{FF2B5EF4-FFF2-40B4-BE49-F238E27FC236}">
                <a16:creationId xmlns:a16="http://schemas.microsoft.com/office/drawing/2014/main" id="{5F641C0B-B6B5-4486-8D97-BCAF4FC3404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826000" y="3764393"/>
            <a:ext cx="25400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64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9680" y="2331720"/>
            <a:ext cx="6545811" cy="356616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Mass production is the new modern method.</a:t>
            </a:r>
          </a:p>
          <a:p>
            <a:pPr lvl="1"/>
            <a:r>
              <a:rPr lang="en-US" dirty="0"/>
              <a:t>Grade levels</a:t>
            </a:r>
          </a:p>
          <a:p>
            <a:pPr lvl="1"/>
            <a:r>
              <a:rPr lang="en-US" dirty="0"/>
              <a:t>Standardized curriculum</a:t>
            </a:r>
          </a:p>
          <a:p>
            <a:pPr lvl="1"/>
            <a:r>
              <a:rPr lang="en-US" dirty="0"/>
              <a:t>Students progress at the same rate</a:t>
            </a:r>
          </a:p>
          <a:p>
            <a:pPr lvl="1"/>
            <a:r>
              <a:rPr lang="en-US" dirty="0"/>
              <a:t>Objective assessment</a:t>
            </a:r>
          </a:p>
          <a:p>
            <a:pPr lvl="1"/>
            <a:endParaRPr lang="en-US" dirty="0"/>
          </a:p>
          <a:p>
            <a:r>
              <a:rPr lang="en-US" dirty="0"/>
              <a:t>In this paradigm, the central question is how to optimize inputs and processes to yield predictable outputs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Historical Perspective—1910’s</a:t>
            </a: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7" t="5148" b="7751"/>
          <a:stretch>
            <a:fillRect/>
          </a:stretch>
        </p:blipFill>
        <p:spPr bwMode="auto">
          <a:xfrm>
            <a:off x="7249528" y="2299338"/>
            <a:ext cx="3692792" cy="2157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77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1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4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7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2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30627" y="1204857"/>
            <a:ext cx="9118472" cy="1910716"/>
          </a:xfrm>
        </p:spPr>
        <p:txBody>
          <a:bodyPr/>
          <a:lstStyle/>
          <a:p>
            <a:r>
              <a:rPr lang="en-US" sz="2800" dirty="0"/>
              <a:t>In the classroom, who controls inputs and processes?</a:t>
            </a:r>
          </a:p>
        </p:txBody>
      </p:sp>
    </p:spTree>
    <p:extLst>
      <p:ext uri="{BB962C8B-B14F-4D97-AF65-F5344CB8AC3E}">
        <p14:creationId xmlns:p14="http://schemas.microsoft.com/office/powerpoint/2010/main" val="2318585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30627" y="1204857"/>
            <a:ext cx="9118472" cy="1910716"/>
          </a:xfrm>
        </p:spPr>
        <p:txBody>
          <a:bodyPr/>
          <a:lstStyle/>
          <a:p>
            <a:r>
              <a:rPr lang="en-US" sz="2800" dirty="0"/>
              <a:t>Therefore, who is responsible for learning?</a:t>
            </a:r>
          </a:p>
        </p:txBody>
      </p:sp>
    </p:spTree>
    <p:extLst>
      <p:ext uri="{BB962C8B-B14F-4D97-AF65-F5344CB8AC3E}">
        <p14:creationId xmlns:p14="http://schemas.microsoft.com/office/powerpoint/2010/main" val="157771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for project post-morte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A+ Font Scheme">
      <a:majorFont>
        <a:latin typeface="Cambria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  <a:ln>
          <a:solidFill>
            <a:schemeClr val="accent1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for project post-mortem" id="{42F01CCD-FDAC-4DB9-99AB-456DC36F8B8C}" vid="{1808E04F-CF50-4371-A088-91C77318EA90}"/>
    </a:ext>
  </a:extLst>
</a:theme>
</file>

<file path=ppt/theme/theme2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B929BB612CB4698D282EFB3637F6C" ma:contentTypeVersion="12" ma:contentTypeDescription="Create a new document." ma:contentTypeScope="" ma:versionID="7156e5355b9a03dd4dc19206fa0ed77f">
  <xsd:schema xmlns:xsd="http://www.w3.org/2001/XMLSchema" xmlns:xs="http://www.w3.org/2001/XMLSchema" xmlns:p="http://schemas.microsoft.com/office/2006/metadata/properties" xmlns:ns3="d32a3e56-4cb2-47b3-942d-d2489d8e34fd" xmlns:ns4="0a8397fb-7de8-4b03-934d-423740fb38f6" targetNamespace="http://schemas.microsoft.com/office/2006/metadata/properties" ma:root="true" ma:fieldsID="c28538f6b128aa46d171bfa322c66d48" ns3:_="" ns4:_="">
    <xsd:import namespace="d32a3e56-4cb2-47b3-942d-d2489d8e34fd"/>
    <xsd:import namespace="0a8397fb-7de8-4b03-934d-423740fb38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2a3e56-4cb2-47b3-942d-d2489d8e34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397fb-7de8-4b03-934d-423740fb38f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A95C1D4-5C94-4C9D-A3A3-39BB13D5F3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2a3e56-4cb2-47b3-942d-d2489d8e34fd"/>
    <ds:schemaRef ds:uri="0a8397fb-7de8-4b03-934d-423740fb38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5ECF88-3D41-462A-9D35-512A14D91F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BA50EF-431C-45C7-8472-C7C66485CE8F}">
  <ds:schemaRefs>
    <ds:schemaRef ds:uri="http://www.w3.org/XML/1998/namespace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0a8397fb-7de8-4b03-934d-423740fb38f6"/>
    <ds:schemaRef ds:uri="http://schemas.microsoft.com/office/2006/documentManagement/types"/>
    <ds:schemaRef ds:uri="d32a3e56-4cb2-47b3-942d-d2489d8e34f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1125</Words>
  <Application>Microsoft Office PowerPoint</Application>
  <PresentationFormat>Widescreen</PresentationFormat>
  <Paragraphs>184</Paragraphs>
  <Slides>31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 Narrow</vt:lpstr>
      <vt:lpstr>Calibri</vt:lpstr>
      <vt:lpstr>Cambria</vt:lpstr>
      <vt:lpstr>Wingdings</vt:lpstr>
      <vt:lpstr>Presentation for project post-mortem</vt:lpstr>
      <vt:lpstr>Creating Shared Purpose through More Effective Learning Outcomes</vt:lpstr>
      <vt:lpstr>First Things First</vt:lpstr>
      <vt:lpstr>Education doesn’t always happen in a classroom, or even on a campus.... Hands-on experiences help students to gain perspective and to become excited about learning.... I hope we inspire our students to learn and I hope that learning leads to inspiration.         -President Kevin. J. Worthen </vt:lpstr>
      <vt:lpstr>Education doesn’t always happen in a classroom, or even on a campus.... Hands-on experiences help students to gain perspective and to become excited about learning.... I hope we inspire our students to learn and I hope that learning leads to inspiration.         -President Kevin. J. Worthen </vt:lpstr>
      <vt:lpstr>Engagement is a prerequisite of learning</vt:lpstr>
      <vt:lpstr>Unlearn to Learn</vt:lpstr>
      <vt:lpstr>Historical Perspective—1910’s</vt:lpstr>
      <vt:lpstr>In the classroom, who controls inputs and processes?</vt:lpstr>
      <vt:lpstr>Therefore, who is responsible for learning?</vt:lpstr>
      <vt:lpstr>Engagement is a prerequisite of learning</vt:lpstr>
      <vt:lpstr>If engagement is necessary,  who is responsible for learning?</vt:lpstr>
      <vt:lpstr>What is the tone of your syllabus? Does it invite students to collaborate in the learning process?</vt:lpstr>
      <vt:lpstr>Unlearn to Learn II: Domains of Learning</vt:lpstr>
      <vt:lpstr>Introduction: Bloom’s Taxonomy</vt:lpstr>
      <vt:lpstr>Original Scope of the Committee</vt:lpstr>
      <vt:lpstr>Bloom’s Taxonomy</vt:lpstr>
      <vt:lpstr>Relevant domains of learning</vt:lpstr>
      <vt:lpstr>How do we engage student agency in the learning process?</vt:lpstr>
      <vt:lpstr>The Power of Shared Purpose</vt:lpstr>
      <vt:lpstr>Creating a Shared Purpose</vt:lpstr>
      <vt:lpstr>What is your purpose?</vt:lpstr>
      <vt:lpstr>What is their purpose?</vt:lpstr>
      <vt:lpstr>Composing the Picture</vt:lpstr>
      <vt:lpstr>Share and Discuss</vt:lpstr>
      <vt:lpstr>What are the differences?</vt:lpstr>
      <vt:lpstr>Identify Learning Outcomes</vt:lpstr>
      <vt:lpstr>Purpose and Outcomes.  Basic Statistics</vt:lpstr>
      <vt:lpstr>More Effective Learning Outcomes</vt:lpstr>
      <vt:lpstr>Review and Adjust</vt:lpstr>
      <vt:lpstr>Share and Discuss</vt:lpstr>
      <vt:lpstr>Wrapping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2021-07-08T00:17:44Z</dcterms:created>
  <dcterms:modified xsi:type="dcterms:W3CDTF">2022-02-11T19:55:15Z</dcterms:modified>
</cp:coreProperties>
</file>