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60" r:id="rId5"/>
    <p:sldId id="264" r:id="rId6"/>
    <p:sldId id="261" r:id="rId7"/>
    <p:sldId id="273" r:id="rId8"/>
    <p:sldId id="274" r:id="rId9"/>
    <p:sldId id="258" r:id="rId10"/>
    <p:sldId id="266" r:id="rId11"/>
    <p:sldId id="275" r:id="rId12"/>
    <p:sldId id="272" r:id="rId13"/>
    <p:sldId id="262" r:id="rId14"/>
    <p:sldId id="265" r:id="rId15"/>
    <p:sldId id="268" r:id="rId16"/>
    <p:sldId id="267" r:id="rId17"/>
    <p:sldId id="269" r:id="rId18"/>
    <p:sldId id="271" r:id="rId19"/>
    <p:sldId id="26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F3F2F1"/>
    <a:srgbClr val="BBD0EC"/>
    <a:srgbClr val="D1DFF0"/>
    <a:srgbClr val="79BCFF"/>
    <a:srgbClr val="002053"/>
    <a:srgbClr val="0057B8"/>
    <a:srgbClr val="141414"/>
    <a:srgbClr val="FFFFFF"/>
    <a:srgbClr val="85B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61B17B-F331-4682-AA7A-627CC8544C78}" v="60" dt="2022-10-25T17:05:09.9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42" d="100"/>
          <a:sy n="142" d="100"/>
        </p:scale>
        <p:origin x="-642" y="-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ott Greenhalgh" userId="d7ca9e40-7d8a-4891-bb25-63f3abfe40ee" providerId="ADAL" clId="{0B61B17B-F331-4682-AA7A-627CC8544C78}"/>
    <pc:docChg chg="custSel addSld modSld">
      <pc:chgData name="Scott Greenhalgh" userId="d7ca9e40-7d8a-4891-bb25-63f3abfe40ee" providerId="ADAL" clId="{0B61B17B-F331-4682-AA7A-627CC8544C78}" dt="2022-10-25T17:06:25.872" v="391" actId="14734"/>
      <pc:docMkLst>
        <pc:docMk/>
      </pc:docMkLst>
      <pc:sldChg chg="modSp">
        <pc:chgData name="Scott Greenhalgh" userId="d7ca9e40-7d8a-4891-bb25-63f3abfe40ee" providerId="ADAL" clId="{0B61B17B-F331-4682-AA7A-627CC8544C78}" dt="2022-10-21T20:57:17.344" v="16" actId="20577"/>
        <pc:sldMkLst>
          <pc:docMk/>
          <pc:sldMk cId="4289551148" sldId="264"/>
        </pc:sldMkLst>
        <pc:spChg chg="mod">
          <ac:chgData name="Scott Greenhalgh" userId="d7ca9e40-7d8a-4891-bb25-63f3abfe40ee" providerId="ADAL" clId="{0B61B17B-F331-4682-AA7A-627CC8544C78}" dt="2022-10-21T20:57:17.344" v="16" actId="20577"/>
          <ac:spMkLst>
            <pc:docMk/>
            <pc:sldMk cId="4289551148" sldId="264"/>
            <ac:spMk id="6" creationId="{DEA2501E-5FAD-D08B-451D-D73834AD72BE}"/>
          </ac:spMkLst>
        </pc:spChg>
      </pc:sldChg>
      <pc:sldChg chg="delSp modSp mod">
        <pc:chgData name="Scott Greenhalgh" userId="d7ca9e40-7d8a-4891-bb25-63f3abfe40ee" providerId="ADAL" clId="{0B61B17B-F331-4682-AA7A-627CC8544C78}" dt="2022-10-21T21:05:31.007" v="379" actId="20577"/>
        <pc:sldMkLst>
          <pc:docMk/>
          <pc:sldMk cId="3664670064" sldId="271"/>
        </pc:sldMkLst>
        <pc:spChg chg="mod">
          <ac:chgData name="Scott Greenhalgh" userId="d7ca9e40-7d8a-4891-bb25-63f3abfe40ee" providerId="ADAL" clId="{0B61B17B-F331-4682-AA7A-627CC8544C78}" dt="2022-10-21T21:04:05.841" v="196" actId="20577"/>
          <ac:spMkLst>
            <pc:docMk/>
            <pc:sldMk cId="3664670064" sldId="271"/>
            <ac:spMk id="4" creationId="{E16BEFD5-F285-AF94-4563-39A8EB3BB949}"/>
          </ac:spMkLst>
        </pc:spChg>
        <pc:spChg chg="del mod">
          <ac:chgData name="Scott Greenhalgh" userId="d7ca9e40-7d8a-4891-bb25-63f3abfe40ee" providerId="ADAL" clId="{0B61B17B-F331-4682-AA7A-627CC8544C78}" dt="2022-10-21T21:03:52.871" v="179" actId="21"/>
          <ac:spMkLst>
            <pc:docMk/>
            <pc:sldMk cId="3664670064" sldId="271"/>
            <ac:spMk id="5" creationId="{B2C4844A-1BF0-6ED5-7DC1-D0FA2ADFE2E1}"/>
          </ac:spMkLst>
        </pc:spChg>
        <pc:spChg chg="mod">
          <ac:chgData name="Scott Greenhalgh" userId="d7ca9e40-7d8a-4891-bb25-63f3abfe40ee" providerId="ADAL" clId="{0B61B17B-F331-4682-AA7A-627CC8544C78}" dt="2022-10-21T21:05:31.007" v="379" actId="20577"/>
          <ac:spMkLst>
            <pc:docMk/>
            <pc:sldMk cId="3664670064" sldId="271"/>
            <ac:spMk id="10" creationId="{4866CC95-5334-70B7-4EEF-240993F791B3}"/>
          </ac:spMkLst>
        </pc:spChg>
      </pc:sldChg>
      <pc:sldChg chg="modSp add">
        <pc:chgData name="Scott Greenhalgh" userId="d7ca9e40-7d8a-4891-bb25-63f3abfe40ee" providerId="ADAL" clId="{0B61B17B-F331-4682-AA7A-627CC8544C78}" dt="2022-10-21T20:59:14.223" v="59" actId="20577"/>
        <pc:sldMkLst>
          <pc:docMk/>
          <pc:sldMk cId="3104715983" sldId="274"/>
        </pc:sldMkLst>
        <pc:spChg chg="mod">
          <ac:chgData name="Scott Greenhalgh" userId="d7ca9e40-7d8a-4891-bb25-63f3abfe40ee" providerId="ADAL" clId="{0B61B17B-F331-4682-AA7A-627CC8544C78}" dt="2022-10-21T20:59:14.223" v="59" actId="20577"/>
          <ac:spMkLst>
            <pc:docMk/>
            <pc:sldMk cId="3104715983" sldId="274"/>
            <ac:spMk id="10" creationId="{51849779-B4F4-7F5B-4908-B1DB87310E07}"/>
          </ac:spMkLst>
        </pc:spChg>
      </pc:sldChg>
      <pc:sldChg chg="addSp delSp modSp add mod">
        <pc:chgData name="Scott Greenhalgh" userId="d7ca9e40-7d8a-4891-bb25-63f3abfe40ee" providerId="ADAL" clId="{0B61B17B-F331-4682-AA7A-627CC8544C78}" dt="2022-10-25T17:06:25.872" v="391" actId="14734"/>
        <pc:sldMkLst>
          <pc:docMk/>
          <pc:sldMk cId="3347535179" sldId="275"/>
        </pc:sldMkLst>
        <pc:spChg chg="mod">
          <ac:chgData name="Scott Greenhalgh" userId="d7ca9e40-7d8a-4891-bb25-63f3abfe40ee" providerId="ADAL" clId="{0B61B17B-F331-4682-AA7A-627CC8544C78}" dt="2022-10-25T17:04:40.146" v="381" actId="1076"/>
          <ac:spMkLst>
            <pc:docMk/>
            <pc:sldMk cId="3347535179" sldId="275"/>
            <ac:spMk id="5" creationId="{FD4E35B8-B93A-0B49-63D7-800B0F51306C}"/>
          </ac:spMkLst>
        </pc:spChg>
        <pc:graphicFrameChg chg="add mod modGraphic">
          <ac:chgData name="Scott Greenhalgh" userId="d7ca9e40-7d8a-4891-bb25-63f3abfe40ee" providerId="ADAL" clId="{0B61B17B-F331-4682-AA7A-627CC8544C78}" dt="2022-10-25T17:06:25.872" v="391" actId="14734"/>
          <ac:graphicFrameMkLst>
            <pc:docMk/>
            <pc:sldMk cId="3347535179" sldId="275"/>
            <ac:graphicFrameMk id="2" creationId="{D3C37EF1-B341-53D4-672D-06DACA6581DB}"/>
          </ac:graphicFrameMkLst>
        </pc:graphicFrameChg>
        <pc:picChg chg="del mod">
          <ac:chgData name="Scott Greenhalgh" userId="d7ca9e40-7d8a-4891-bb25-63f3abfe40ee" providerId="ADAL" clId="{0B61B17B-F331-4682-AA7A-627CC8544C78}" dt="2022-10-25T17:04:46.927" v="383" actId="21"/>
          <ac:picMkLst>
            <pc:docMk/>
            <pc:sldMk cId="3347535179" sldId="275"/>
            <ac:picMk id="9" creationId="{28A276D8-A7B0-4A14-148F-F04504D831D3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9AB48D-1D5E-459F-990B-B82698EBE656}" type="doc">
      <dgm:prSet loTypeId="urn:microsoft.com/office/officeart/2005/8/layout/chart3" loCatId="relationship" qsTypeId="urn:microsoft.com/office/officeart/2005/8/quickstyle/simple1" qsCatId="simple" csTypeId="urn:microsoft.com/office/officeart/2005/8/colors/accent1_2" csCatId="accent1" phldr="1"/>
      <dgm:spPr/>
    </dgm:pt>
    <dgm:pt modelId="{702ACBD3-5381-4746-829E-A8EA843512E1}">
      <dgm:prSet phldrT="[Text]"/>
      <dgm:spPr>
        <a:solidFill>
          <a:srgbClr val="0057B8"/>
        </a:solidFill>
      </dgm:spPr>
      <dgm:t>
        <a:bodyPr/>
        <a:lstStyle/>
        <a:p>
          <a:r>
            <a:rPr lang="en-US" dirty="0"/>
            <a:t>Alumni Score</a:t>
          </a:r>
        </a:p>
      </dgm:t>
    </dgm:pt>
    <dgm:pt modelId="{E94D05D9-95E7-4AE2-AC1A-F803BAF47537}" type="parTrans" cxnId="{CF34A958-7FFA-480B-8924-714316808041}">
      <dgm:prSet/>
      <dgm:spPr/>
      <dgm:t>
        <a:bodyPr/>
        <a:lstStyle/>
        <a:p>
          <a:endParaRPr lang="en-US"/>
        </a:p>
      </dgm:t>
    </dgm:pt>
    <dgm:pt modelId="{54F3CBA0-13ED-48F6-90F2-F8C92223A0E4}" type="sibTrans" cxnId="{CF34A958-7FFA-480B-8924-714316808041}">
      <dgm:prSet/>
      <dgm:spPr/>
      <dgm:t>
        <a:bodyPr/>
        <a:lstStyle/>
        <a:p>
          <a:endParaRPr lang="en-US"/>
        </a:p>
      </dgm:t>
    </dgm:pt>
    <dgm:pt modelId="{1FD6FB26-7569-49D8-B9BA-5697F779E77E}">
      <dgm:prSet phldrT="[Text]"/>
      <dgm:spPr>
        <a:solidFill>
          <a:srgbClr val="79BCFF"/>
        </a:solidFill>
        <a:ln>
          <a:noFill/>
        </a:ln>
      </dgm:spPr>
      <dgm:t>
        <a:bodyPr/>
        <a:lstStyle/>
        <a:p>
          <a:r>
            <a:rPr lang="en-US" dirty="0"/>
            <a:t>Glassdoor</a:t>
          </a:r>
        </a:p>
        <a:p>
          <a:r>
            <a:rPr lang="en-US" dirty="0"/>
            <a:t>Score</a:t>
          </a:r>
        </a:p>
      </dgm:t>
    </dgm:pt>
    <dgm:pt modelId="{27A03C6C-DAE6-4EB6-BE29-F444DCC4B86B}" type="parTrans" cxnId="{579A1C8A-5C5C-4CC1-9647-7C403F57D5B9}">
      <dgm:prSet/>
      <dgm:spPr/>
      <dgm:t>
        <a:bodyPr/>
        <a:lstStyle/>
        <a:p>
          <a:endParaRPr lang="en-US"/>
        </a:p>
      </dgm:t>
    </dgm:pt>
    <dgm:pt modelId="{8CA2C944-07E2-4FE9-BB73-ACA219576268}" type="sibTrans" cxnId="{579A1C8A-5C5C-4CC1-9647-7C403F57D5B9}">
      <dgm:prSet/>
      <dgm:spPr/>
      <dgm:t>
        <a:bodyPr/>
        <a:lstStyle/>
        <a:p>
          <a:endParaRPr lang="en-US"/>
        </a:p>
      </dgm:t>
    </dgm:pt>
    <dgm:pt modelId="{96479458-C8F5-43A0-A4FC-DC41DF403546}">
      <dgm:prSet phldrT="[Text]"/>
      <dgm:spPr>
        <a:solidFill>
          <a:srgbClr val="002053"/>
        </a:solidFill>
      </dgm:spPr>
      <dgm:t>
        <a:bodyPr/>
        <a:lstStyle/>
        <a:p>
          <a:r>
            <a:rPr lang="en-US" dirty="0"/>
            <a:t>Best Company Lists</a:t>
          </a:r>
        </a:p>
      </dgm:t>
    </dgm:pt>
    <dgm:pt modelId="{89D84FB0-0288-4C2A-ADC0-265BE081E36E}" type="parTrans" cxnId="{C9D7FA46-B7FC-46A2-AD8E-130952718FD8}">
      <dgm:prSet/>
      <dgm:spPr/>
      <dgm:t>
        <a:bodyPr/>
        <a:lstStyle/>
        <a:p>
          <a:endParaRPr lang="en-US"/>
        </a:p>
      </dgm:t>
    </dgm:pt>
    <dgm:pt modelId="{CFDE81B2-9D8F-40D3-8D77-240E147BB9D6}" type="sibTrans" cxnId="{C9D7FA46-B7FC-46A2-AD8E-130952718FD8}">
      <dgm:prSet/>
      <dgm:spPr/>
      <dgm:t>
        <a:bodyPr/>
        <a:lstStyle/>
        <a:p>
          <a:endParaRPr lang="en-US"/>
        </a:p>
      </dgm:t>
    </dgm:pt>
    <dgm:pt modelId="{C247B7E7-2F2B-4A9C-AC36-241D0596B03A}" type="pres">
      <dgm:prSet presAssocID="{D39AB48D-1D5E-459F-990B-B82698EBE656}" presName="compositeShape" presStyleCnt="0">
        <dgm:presLayoutVars>
          <dgm:chMax val="7"/>
          <dgm:dir/>
          <dgm:resizeHandles val="exact"/>
        </dgm:presLayoutVars>
      </dgm:prSet>
      <dgm:spPr/>
    </dgm:pt>
    <dgm:pt modelId="{B42377D8-7EE5-4D50-879B-1CB6A9F7F192}" type="pres">
      <dgm:prSet presAssocID="{D39AB48D-1D5E-459F-990B-B82698EBE656}" presName="wedge1" presStyleLbl="node1" presStyleIdx="0" presStyleCnt="3" custLinFactNeighborX="1427" custLinFactNeighborY="2318"/>
      <dgm:spPr/>
    </dgm:pt>
    <dgm:pt modelId="{FE209C4C-C238-4804-B2AC-582F1FD2E612}" type="pres">
      <dgm:prSet presAssocID="{D39AB48D-1D5E-459F-990B-B82698EBE65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C9C62A69-951B-4643-B9F7-5F082EFC34B3}" type="pres">
      <dgm:prSet presAssocID="{D39AB48D-1D5E-459F-990B-B82698EBE656}" presName="wedge2" presStyleLbl="node1" presStyleIdx="1" presStyleCnt="3" custLinFactNeighborX="3389" custLinFactNeighborY="6511"/>
      <dgm:spPr/>
    </dgm:pt>
    <dgm:pt modelId="{C62E1853-F07E-4D8F-A19D-17D82806798F}" type="pres">
      <dgm:prSet presAssocID="{D39AB48D-1D5E-459F-990B-B82698EBE65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926FFF91-4FDB-46B5-9309-8860301128B9}" type="pres">
      <dgm:prSet presAssocID="{D39AB48D-1D5E-459F-990B-B82698EBE656}" presName="wedge3" presStyleLbl="node1" presStyleIdx="2" presStyleCnt="3" custLinFactNeighborX="-1378" custLinFactNeighborY="-610"/>
      <dgm:spPr/>
    </dgm:pt>
    <dgm:pt modelId="{E40FF680-DD86-46C4-8727-AB24D759391E}" type="pres">
      <dgm:prSet presAssocID="{D39AB48D-1D5E-459F-990B-B82698EBE65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843A8810-8BE2-44BF-B50F-DBED7AD96181}" type="presOf" srcId="{96479458-C8F5-43A0-A4FC-DC41DF403546}" destId="{926FFF91-4FDB-46B5-9309-8860301128B9}" srcOrd="0" destOrd="0" presId="urn:microsoft.com/office/officeart/2005/8/layout/chart3"/>
    <dgm:cxn modelId="{D0985119-5CD4-4000-A064-61598FF3B7B7}" type="presOf" srcId="{702ACBD3-5381-4746-829E-A8EA843512E1}" destId="{FE209C4C-C238-4804-B2AC-582F1FD2E612}" srcOrd="1" destOrd="0" presId="urn:microsoft.com/office/officeart/2005/8/layout/chart3"/>
    <dgm:cxn modelId="{3079D566-D295-44B3-A834-BC2FE9F5B9AB}" type="presOf" srcId="{1FD6FB26-7569-49D8-B9BA-5697F779E77E}" destId="{C62E1853-F07E-4D8F-A19D-17D82806798F}" srcOrd="1" destOrd="0" presId="urn:microsoft.com/office/officeart/2005/8/layout/chart3"/>
    <dgm:cxn modelId="{0A36E746-E7D1-43B6-8567-184E0D92E165}" type="presOf" srcId="{702ACBD3-5381-4746-829E-A8EA843512E1}" destId="{B42377D8-7EE5-4D50-879B-1CB6A9F7F192}" srcOrd="0" destOrd="0" presId="urn:microsoft.com/office/officeart/2005/8/layout/chart3"/>
    <dgm:cxn modelId="{C9D7FA46-B7FC-46A2-AD8E-130952718FD8}" srcId="{D39AB48D-1D5E-459F-990B-B82698EBE656}" destId="{96479458-C8F5-43A0-A4FC-DC41DF403546}" srcOrd="2" destOrd="0" parTransId="{89D84FB0-0288-4C2A-ADC0-265BE081E36E}" sibTransId="{CFDE81B2-9D8F-40D3-8D77-240E147BB9D6}"/>
    <dgm:cxn modelId="{1BE8CC6B-B0C8-4C49-AEBB-0CB40EBE445A}" type="presOf" srcId="{D39AB48D-1D5E-459F-990B-B82698EBE656}" destId="{C247B7E7-2F2B-4A9C-AC36-241D0596B03A}" srcOrd="0" destOrd="0" presId="urn:microsoft.com/office/officeart/2005/8/layout/chart3"/>
    <dgm:cxn modelId="{CF34A958-7FFA-480B-8924-714316808041}" srcId="{D39AB48D-1D5E-459F-990B-B82698EBE656}" destId="{702ACBD3-5381-4746-829E-A8EA843512E1}" srcOrd="0" destOrd="0" parTransId="{E94D05D9-95E7-4AE2-AC1A-F803BAF47537}" sibTransId="{54F3CBA0-13ED-48F6-90F2-F8C92223A0E4}"/>
    <dgm:cxn modelId="{579A1C8A-5C5C-4CC1-9647-7C403F57D5B9}" srcId="{D39AB48D-1D5E-459F-990B-B82698EBE656}" destId="{1FD6FB26-7569-49D8-B9BA-5697F779E77E}" srcOrd="1" destOrd="0" parTransId="{27A03C6C-DAE6-4EB6-BE29-F444DCC4B86B}" sibTransId="{8CA2C944-07E2-4FE9-BB73-ACA219576268}"/>
    <dgm:cxn modelId="{F96312D6-BF51-40F8-A540-1563E64F3FC6}" type="presOf" srcId="{1FD6FB26-7569-49D8-B9BA-5697F779E77E}" destId="{C9C62A69-951B-4643-B9F7-5F082EFC34B3}" srcOrd="0" destOrd="0" presId="urn:microsoft.com/office/officeart/2005/8/layout/chart3"/>
    <dgm:cxn modelId="{BA8622E9-99AC-4602-8266-4971B1173155}" type="presOf" srcId="{96479458-C8F5-43A0-A4FC-DC41DF403546}" destId="{E40FF680-DD86-46C4-8727-AB24D759391E}" srcOrd="1" destOrd="0" presId="urn:microsoft.com/office/officeart/2005/8/layout/chart3"/>
    <dgm:cxn modelId="{419B42D7-86BE-4F08-8ACF-A78C6E3DE1FA}" type="presParOf" srcId="{C247B7E7-2F2B-4A9C-AC36-241D0596B03A}" destId="{B42377D8-7EE5-4D50-879B-1CB6A9F7F192}" srcOrd="0" destOrd="0" presId="urn:microsoft.com/office/officeart/2005/8/layout/chart3"/>
    <dgm:cxn modelId="{BF424ECA-7367-4381-82EE-480261406903}" type="presParOf" srcId="{C247B7E7-2F2B-4A9C-AC36-241D0596B03A}" destId="{FE209C4C-C238-4804-B2AC-582F1FD2E612}" srcOrd="1" destOrd="0" presId="urn:microsoft.com/office/officeart/2005/8/layout/chart3"/>
    <dgm:cxn modelId="{CCB35E54-0BDD-413F-9924-0904EE4896B0}" type="presParOf" srcId="{C247B7E7-2F2B-4A9C-AC36-241D0596B03A}" destId="{C9C62A69-951B-4643-B9F7-5F082EFC34B3}" srcOrd="2" destOrd="0" presId="urn:microsoft.com/office/officeart/2005/8/layout/chart3"/>
    <dgm:cxn modelId="{337B15C6-66D0-4B0B-BC03-3D31DDE6EB14}" type="presParOf" srcId="{C247B7E7-2F2B-4A9C-AC36-241D0596B03A}" destId="{C62E1853-F07E-4D8F-A19D-17D82806798F}" srcOrd="3" destOrd="0" presId="urn:microsoft.com/office/officeart/2005/8/layout/chart3"/>
    <dgm:cxn modelId="{34B31CE3-A765-47EB-BB89-53D27ED6D800}" type="presParOf" srcId="{C247B7E7-2F2B-4A9C-AC36-241D0596B03A}" destId="{926FFF91-4FDB-46B5-9309-8860301128B9}" srcOrd="4" destOrd="0" presId="urn:microsoft.com/office/officeart/2005/8/layout/chart3"/>
    <dgm:cxn modelId="{D32D1321-38E8-4C4F-B076-6CAA7D57BF5F}" type="presParOf" srcId="{C247B7E7-2F2B-4A9C-AC36-241D0596B03A}" destId="{E40FF680-DD86-46C4-8727-AB24D759391E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2377D8-7EE5-4D50-879B-1CB6A9F7F192}">
      <dsp:nvSpPr>
        <dsp:cNvPr id="0" name=""/>
        <dsp:cNvSpPr/>
      </dsp:nvSpPr>
      <dsp:spPr>
        <a:xfrm>
          <a:off x="1398259" y="334422"/>
          <a:ext cx="3229976" cy="3229976"/>
        </a:xfrm>
        <a:prstGeom prst="pie">
          <a:avLst>
            <a:gd name="adj1" fmla="val 16200000"/>
            <a:gd name="adj2" fmla="val 1800000"/>
          </a:avLst>
        </a:prstGeom>
        <a:solidFill>
          <a:srgbClr val="0057B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Alumni Score</a:t>
          </a:r>
        </a:p>
      </dsp:txBody>
      <dsp:txXfrm>
        <a:off x="3154366" y="930430"/>
        <a:ext cx="1095884" cy="1076658"/>
      </dsp:txXfrm>
    </dsp:sp>
    <dsp:sp modelId="{C9C62A69-951B-4643-B9F7-5F082EFC34B3}">
      <dsp:nvSpPr>
        <dsp:cNvPr id="0" name=""/>
        <dsp:cNvSpPr/>
      </dsp:nvSpPr>
      <dsp:spPr>
        <a:xfrm>
          <a:off x="1295133" y="565985"/>
          <a:ext cx="3229976" cy="3229976"/>
        </a:xfrm>
        <a:prstGeom prst="pie">
          <a:avLst>
            <a:gd name="adj1" fmla="val 1800000"/>
            <a:gd name="adj2" fmla="val 9000000"/>
          </a:avLst>
        </a:prstGeom>
        <a:solidFill>
          <a:srgbClr val="79B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Glassdoor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Score</a:t>
          </a:r>
        </a:p>
      </dsp:txBody>
      <dsp:txXfrm>
        <a:off x="2179532" y="2603946"/>
        <a:ext cx="1461179" cy="999754"/>
      </dsp:txXfrm>
    </dsp:sp>
    <dsp:sp modelId="{926FFF91-4FDB-46B5-9309-8860301128B9}">
      <dsp:nvSpPr>
        <dsp:cNvPr id="0" name=""/>
        <dsp:cNvSpPr/>
      </dsp:nvSpPr>
      <dsp:spPr>
        <a:xfrm>
          <a:off x="1141160" y="335979"/>
          <a:ext cx="3229976" cy="3229976"/>
        </a:xfrm>
        <a:prstGeom prst="pie">
          <a:avLst>
            <a:gd name="adj1" fmla="val 9000000"/>
            <a:gd name="adj2" fmla="val 16200000"/>
          </a:avLst>
        </a:prstGeom>
        <a:solidFill>
          <a:srgbClr val="00205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Best Company Lists</a:t>
          </a:r>
        </a:p>
      </dsp:txBody>
      <dsp:txXfrm>
        <a:off x="1487229" y="970438"/>
        <a:ext cx="1095884" cy="10766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84F649-3B17-4D94-87E3-F0458B38B150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17F3C-34AB-4DA7-BE24-CDE4703B4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974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Spend more time on </a:t>
            </a:r>
            <a:r>
              <a:rPr lang="en-US" dirty="0" err="1"/>
              <a:t>employeers</a:t>
            </a:r>
            <a:r>
              <a:rPr lang="en-US" dirty="0"/>
              <a:t> with higher </a:t>
            </a:r>
            <a:r>
              <a:rPr lang="en-US" dirty="0" err="1"/>
              <a:t>disarability</a:t>
            </a:r>
            <a:r>
              <a:rPr lang="en-US" dirty="0"/>
              <a:t> score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17F3C-34AB-4DA7-BE24-CDE4703B43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84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have two main methods of employers vetting: 1. desirability score and 2. handshake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17F3C-34AB-4DA7-BE24-CDE4703B43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291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Spend more time on </a:t>
            </a:r>
            <a:r>
              <a:rPr lang="en-US" dirty="0" err="1"/>
              <a:t>employeers</a:t>
            </a:r>
            <a:r>
              <a:rPr lang="en-US" dirty="0"/>
              <a:t> with higher </a:t>
            </a:r>
            <a:r>
              <a:rPr lang="en-US" dirty="0" err="1"/>
              <a:t>disarability</a:t>
            </a:r>
            <a:r>
              <a:rPr lang="en-US" dirty="0"/>
              <a:t> score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17F3C-34AB-4DA7-BE24-CDE4703B43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941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Spend more time on </a:t>
            </a:r>
            <a:r>
              <a:rPr lang="en-US" dirty="0" err="1"/>
              <a:t>employeers</a:t>
            </a:r>
            <a:r>
              <a:rPr lang="en-US" dirty="0"/>
              <a:t> with higher </a:t>
            </a:r>
            <a:r>
              <a:rPr lang="en-US" dirty="0" err="1"/>
              <a:t>disarability</a:t>
            </a:r>
            <a:r>
              <a:rPr lang="en-US" dirty="0"/>
              <a:t> score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17F3C-34AB-4DA7-BE24-CDE4703B43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266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Desirability score are calculated by taking the following three scores: </a:t>
            </a:r>
          </a:p>
          <a:p>
            <a:r>
              <a:rPr lang="en-US" dirty="0"/>
              <a:t>1. Best company list (whether or not companies are include in fortune 500; </a:t>
            </a:r>
            <a:r>
              <a:rPr lang="en-US" dirty="0" err="1"/>
              <a:t>universum</a:t>
            </a:r>
            <a:r>
              <a:rPr lang="en-US" dirty="0"/>
              <a:t> or Utah business)</a:t>
            </a:r>
          </a:p>
          <a:p>
            <a:r>
              <a:rPr lang="en-US" dirty="0"/>
              <a:t>2. Alumni Score (how many alumnus work for the company)</a:t>
            </a:r>
          </a:p>
          <a:p>
            <a:r>
              <a:rPr lang="en-US" dirty="0"/>
              <a:t>3. </a:t>
            </a:r>
            <a:r>
              <a:rPr lang="en-US" dirty="0" err="1"/>
              <a:t>Glassdorr</a:t>
            </a:r>
            <a:r>
              <a:rPr lang="en-US" dirty="0"/>
              <a:t> score (a external mediate that provides score in the following criteria)</a:t>
            </a:r>
          </a:p>
          <a:p>
            <a:r>
              <a:rPr lang="en-US" dirty="0"/>
              <a:t>Combine scores from those three areas will give us a total score, we divide that by the highest possible score to get the desirability rate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17F3C-34AB-4DA7-BE24-CDE4703B43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57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17F3C-34AB-4DA7-BE24-CDE4703B43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398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Spend more time on </a:t>
            </a:r>
            <a:r>
              <a:rPr lang="en-US" dirty="0" err="1"/>
              <a:t>employeers</a:t>
            </a:r>
            <a:r>
              <a:rPr lang="en-US" dirty="0"/>
              <a:t> with higher </a:t>
            </a:r>
            <a:r>
              <a:rPr lang="en-US" dirty="0" err="1"/>
              <a:t>disarability</a:t>
            </a:r>
            <a:r>
              <a:rPr lang="en-US" dirty="0"/>
              <a:t> score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17F3C-34AB-4DA7-BE24-CDE4703B43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7276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are three criteria to vet employers on handshake:</a:t>
            </a:r>
          </a:p>
          <a:p>
            <a:pPr marL="228600" indent="-228600">
              <a:buAutoNum type="arabicPeriod"/>
            </a:pPr>
            <a:r>
              <a:rPr lang="en-US" dirty="0"/>
              <a:t>Trust score (Handshake automatically calculates a Trust Score for each employer on the platform. This Trust Score is assigned to help Career Services teams easily view, at a glance, an Employer's general activity on Handshake.)</a:t>
            </a:r>
          </a:p>
          <a:p>
            <a:pPr marL="228600" indent="-228600">
              <a:buAutoNum type="arabicPeriod"/>
            </a:pPr>
            <a:r>
              <a:rPr lang="en-US" dirty="0"/>
              <a:t>Flags (Schools using handshake are able to flag a company)</a:t>
            </a:r>
          </a:p>
          <a:p>
            <a:pPr marL="228600" indent="-228600">
              <a:buAutoNum type="arabicPeriod"/>
            </a:pPr>
            <a:r>
              <a:rPr lang="en-US" dirty="0"/>
              <a:t>Company details ( company description whether or not they have a company email, phone number, website, address etc.)</a:t>
            </a:r>
          </a:p>
          <a:p>
            <a:pPr marL="228600" indent="-228600"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/>
              <a:t>Note that there are exceptions: 1. we are trying to promote automatic approval with school that has a trust score higher than 80%; 2. sometimes companies forgot to include some of the detail information or it’s new and the website haven’t fully set up, companies can leave a note if they are not approved and we can communicate with them to improve their profile in order to get approved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17F3C-34AB-4DA7-BE24-CDE4703B43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07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Spend more time on </a:t>
            </a:r>
            <a:r>
              <a:rPr lang="en-US" dirty="0" err="1"/>
              <a:t>employeers</a:t>
            </a:r>
            <a:r>
              <a:rPr lang="en-US" dirty="0"/>
              <a:t> with higher </a:t>
            </a:r>
            <a:r>
              <a:rPr lang="en-US" dirty="0" err="1"/>
              <a:t>disarability</a:t>
            </a:r>
            <a:r>
              <a:rPr lang="en-US" dirty="0"/>
              <a:t> score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17F3C-34AB-4DA7-BE24-CDE4703B439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59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BF545-3A69-6610-0F49-25A41738C1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11C656-0E58-3056-EEAA-F515E68ADE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93BA9A-36D8-63B8-0356-E82C64366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D165-70AC-4F4B-9056-CE64DD02357A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CE47B-E2D6-C02B-374E-9CE816BB6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45978-E11E-DCBC-584D-A99A36672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0EF0-21C9-4435-9C97-B4C4A45CB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233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4F7A9-B052-6585-7D23-FDC4C47C7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833CF3-2587-CDFE-146B-854977AE29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43CBC2-F869-BF2F-BE5F-494D419B4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D165-70AC-4F4B-9056-CE64DD02357A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0B47D8-FB4C-D879-F27E-A45256897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5DD5D-DE04-B87A-DAEE-200515CE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0EF0-21C9-4435-9C97-B4C4A45CB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92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2AA590-B828-5A1E-EDF1-27BFE1CA7C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66DF03-1F33-B04A-29B4-BD5A5AEBED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464C9-DB21-2C4B-962E-A5472D515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D165-70AC-4F4B-9056-CE64DD02357A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BE2F8-2B38-5849-72EC-DA4F72302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883C0-C555-5ED3-513B-5BA9938A5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0EF0-21C9-4435-9C97-B4C4A45CB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839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CD9F0-0AD9-660A-26A8-ADB16D260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1B118-59A1-3FF1-8AF1-03365859F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611BF3-26AB-2D34-C5ED-ADDD9B63F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D165-70AC-4F4B-9056-CE64DD02357A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51E31-3C0C-E3FD-A551-6B109BE47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B9B5B-FF2D-A9D0-90A5-AC66DA73D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0EF0-21C9-4435-9C97-B4C4A45CB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22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6E706-DDB3-281B-8406-DCDDD9A07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005763-0376-8D84-4518-D302BCE7E3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00745-9D23-83AB-3586-EF69599F2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D165-70AC-4F4B-9056-CE64DD02357A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C5551-F264-E121-19AC-F9DBA4B3A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426CBA-BE23-D0D6-22CE-8405B64E8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0EF0-21C9-4435-9C97-B4C4A45CB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556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E46E7-1E35-1C6D-9931-879B4C41D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BE0B6-74A9-51BE-9999-AF42C46AA3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FF7486-C9D1-EE7C-B9F7-2B1BFFA964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0DCFA3-68D6-98E2-A8FC-1A2575357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D165-70AC-4F4B-9056-CE64DD02357A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547090-2BF0-89E6-ECAE-1C5A8D5F4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CB8195-D372-BAA3-EC3E-2FF8EB29B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0EF0-21C9-4435-9C97-B4C4A45CB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617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40643-4E56-7369-1F2E-BC7BD7566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E4D99F-882D-A360-4D59-35E959B8A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735525-50CB-8F81-9F2D-7218AADE54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838B43-BE4B-DC42-020E-26DE56BFAA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3AD29B-9B4F-74BE-4FD4-E522AEC641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E1078A-754E-1360-AFD0-1BEB2C02A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D165-70AC-4F4B-9056-CE64DD02357A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F92551-F709-F476-7E43-560CC443C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0CF8AA-97CC-8F4F-9FB7-7209CDEF3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0EF0-21C9-4435-9C97-B4C4A45CB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685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1AD4F-C5C9-583D-71DA-DA8CA4203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78FCBB-4FF2-6D02-B1A7-62299FA74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D165-70AC-4F4B-9056-CE64DD02357A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F4F6B4-9B97-0270-8E78-9D1C0E00A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8B0383-0951-7F07-A89C-9D279AC20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0EF0-21C9-4435-9C97-B4C4A45CB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654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EB779B-9FEE-4E72-BEF1-A1393AE51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D165-70AC-4F4B-9056-CE64DD02357A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9752E0-CB8B-EF75-0537-1DF9AC88C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77488-2621-7F8A-E230-8949529AE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0EF0-21C9-4435-9C97-B4C4A45CB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132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2DF58-CED7-2FB2-CD7E-5A33D17BB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C4124-CBA8-6E7B-654F-69F291433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3A5E12-3E04-A2C0-0FED-4ADDA0EBB1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242576-79DD-0E80-A4BC-557CF875C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D165-70AC-4F4B-9056-CE64DD02357A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1618E0-D97D-B869-E4E7-071B93A07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47326A-0682-1FC3-C28E-3B01E5E41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0EF0-21C9-4435-9C97-B4C4A45CB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65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0B41E-C3BE-80BC-B59F-6E387A4A9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182528-ACBE-6759-C466-75D4E8BBC7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6D56D1-C853-C5C6-C165-816043C945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5A580A-2C05-D01D-EDB4-4D19918E7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D165-70AC-4F4B-9056-CE64DD02357A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AD70D6-036D-4CB3-9C82-8CB6B6CAF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73DEF9-17A7-D060-5169-B02303233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0EF0-21C9-4435-9C97-B4C4A45CB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859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1CAF4D-305D-D930-2CAB-09A4EFAEC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D3D598-3905-433C-9797-4613ADA462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BCE3E-D2F9-5E23-45E7-B1A309BD69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1D165-70AC-4F4B-9056-CE64DD02357A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24A8AE-F175-E63B-B311-9DB8EEC81D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9C148-5ACE-7469-D4F1-305015FEBE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A0EF0-21C9-4435-9C97-B4C4A45CB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420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road with a building on the side and mountains in the background&#10;&#10;Description automatically generated with medium confidence">
            <a:extLst>
              <a:ext uri="{FF2B5EF4-FFF2-40B4-BE49-F238E27FC236}">
                <a16:creationId xmlns:a16="http://schemas.microsoft.com/office/drawing/2014/main" id="{E45B9FC6-060F-E5C1-6160-8FDE93FCB3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4" r="9707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9A67DC3-D614-67EA-9FD8-659EED4ED38F}"/>
              </a:ext>
            </a:extLst>
          </p:cNvPr>
          <p:cNvSpPr/>
          <p:nvPr/>
        </p:nvSpPr>
        <p:spPr>
          <a:xfrm>
            <a:off x="-70472" y="-346363"/>
            <a:ext cx="12367491" cy="7204363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037FF034-D951-4FBD-3667-1EB110CE6FB7}"/>
              </a:ext>
            </a:extLst>
          </p:cNvPr>
          <p:cNvSpPr/>
          <p:nvPr/>
        </p:nvSpPr>
        <p:spPr>
          <a:xfrm rot="10800000">
            <a:off x="0" y="-5645"/>
            <a:ext cx="12192000" cy="2167294"/>
          </a:xfrm>
          <a:prstGeom prst="rtTriangle">
            <a:avLst/>
          </a:prstGeom>
          <a:solidFill>
            <a:schemeClr val="bg1">
              <a:alpha val="33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B3C6099E-E8B6-DB01-51E7-8F6AF7A792AB}"/>
              </a:ext>
            </a:extLst>
          </p:cNvPr>
          <p:cNvSpPr/>
          <p:nvPr/>
        </p:nvSpPr>
        <p:spPr>
          <a:xfrm rot="16200000">
            <a:off x="6736258" y="1407903"/>
            <a:ext cx="6856718" cy="4054766"/>
          </a:xfrm>
          <a:prstGeom prst="rtTriangle">
            <a:avLst/>
          </a:prstGeom>
          <a:solidFill>
            <a:schemeClr val="bg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1849779-B4F4-7F5B-4908-B1DB87310E07}"/>
              </a:ext>
            </a:extLst>
          </p:cNvPr>
          <p:cNvSpPr txBox="1">
            <a:spLocks/>
          </p:cNvSpPr>
          <p:nvPr/>
        </p:nvSpPr>
        <p:spPr>
          <a:xfrm>
            <a:off x="1846426" y="1647808"/>
            <a:ext cx="9144000" cy="290051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b="1" dirty="0">
                <a:solidFill>
                  <a:srgbClr val="002053"/>
                </a:solidFill>
                <a:latin typeface="+mn-lt"/>
              </a:rPr>
              <a:t>Vetting Employers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5E462716-66A5-8392-6A92-BBA21BABA3B2}"/>
              </a:ext>
            </a:extLst>
          </p:cNvPr>
          <p:cNvSpPr txBox="1">
            <a:spLocks/>
          </p:cNvSpPr>
          <p:nvPr/>
        </p:nvSpPr>
        <p:spPr>
          <a:xfrm>
            <a:off x="1844902" y="3802532"/>
            <a:ext cx="3872408" cy="1098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rgbClr val="002053"/>
                </a:solidFill>
              </a:rPr>
              <a:t>Scott Greenhalgh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2053"/>
                </a:solidFill>
              </a:rPr>
              <a:t>10/18/2022</a:t>
            </a:r>
          </a:p>
        </p:txBody>
      </p:sp>
    </p:spTree>
    <p:extLst>
      <p:ext uri="{BB962C8B-B14F-4D97-AF65-F5344CB8AC3E}">
        <p14:creationId xmlns:p14="http://schemas.microsoft.com/office/powerpoint/2010/main" val="55432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F41B38-2CEB-13B2-EFA6-9F2D46B21C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7" b="2522"/>
          <a:stretch/>
        </p:blipFill>
        <p:spPr>
          <a:xfrm>
            <a:off x="-16778" y="0"/>
            <a:ext cx="12208778" cy="698862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2F33AA0-C321-071B-A8F1-7EAEEE3E38FA}"/>
              </a:ext>
            </a:extLst>
          </p:cNvPr>
          <p:cNvSpPr/>
          <p:nvPr/>
        </p:nvSpPr>
        <p:spPr>
          <a:xfrm>
            <a:off x="461818" y="325026"/>
            <a:ext cx="11268364" cy="629771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4D5A56-24E7-CC95-E377-C06892752814}"/>
              </a:ext>
            </a:extLst>
          </p:cNvPr>
          <p:cNvSpPr/>
          <p:nvPr/>
        </p:nvSpPr>
        <p:spPr>
          <a:xfrm>
            <a:off x="4285673" y="133368"/>
            <a:ext cx="3620654" cy="554182"/>
          </a:xfrm>
          <a:prstGeom prst="rect">
            <a:avLst/>
          </a:prstGeom>
          <a:solidFill>
            <a:srgbClr val="002053"/>
          </a:solidFill>
          <a:ln w="57150">
            <a:solidFill>
              <a:schemeClr val="bg1">
                <a:alpha val="9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8264FD-685B-FB39-6380-575D0BB2298F}"/>
              </a:ext>
            </a:extLst>
          </p:cNvPr>
          <p:cNvSpPr txBox="1"/>
          <p:nvPr/>
        </p:nvSpPr>
        <p:spPr>
          <a:xfrm>
            <a:off x="4762088" y="169878"/>
            <a:ext cx="61329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Handshake Vetting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FFD18C6-C234-9829-766E-22D837977555}"/>
              </a:ext>
            </a:extLst>
          </p:cNvPr>
          <p:cNvSpPr/>
          <p:nvPr/>
        </p:nvSpPr>
        <p:spPr>
          <a:xfrm>
            <a:off x="8076624" y="1010348"/>
            <a:ext cx="3304926" cy="5076128"/>
          </a:xfrm>
          <a:prstGeom prst="roundRect">
            <a:avLst>
              <a:gd name="adj" fmla="val 0"/>
            </a:avLst>
          </a:prstGeom>
          <a:solidFill>
            <a:srgbClr val="79B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28A118D-5133-7261-8EAA-7F47DC481BC7}"/>
              </a:ext>
            </a:extLst>
          </p:cNvPr>
          <p:cNvSpPr/>
          <p:nvPr/>
        </p:nvSpPr>
        <p:spPr>
          <a:xfrm>
            <a:off x="4405006" y="996874"/>
            <a:ext cx="3304926" cy="5045572"/>
          </a:xfrm>
          <a:prstGeom prst="roundRect">
            <a:avLst>
              <a:gd name="adj" fmla="val 0"/>
            </a:avLst>
          </a:prstGeom>
          <a:solidFill>
            <a:srgbClr val="0057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90F7F0D-C554-3985-3A46-DB2458891695}"/>
              </a:ext>
            </a:extLst>
          </p:cNvPr>
          <p:cNvSpPr/>
          <p:nvPr/>
        </p:nvSpPr>
        <p:spPr>
          <a:xfrm>
            <a:off x="733387" y="966318"/>
            <a:ext cx="3304926" cy="5076128"/>
          </a:xfrm>
          <a:prstGeom prst="roundRect">
            <a:avLst>
              <a:gd name="adj" fmla="val 269"/>
            </a:avLst>
          </a:prstGeom>
          <a:solidFill>
            <a:srgbClr val="0020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021B723-6313-1229-4C09-A8315A78D0F1}"/>
              </a:ext>
            </a:extLst>
          </p:cNvPr>
          <p:cNvSpPr/>
          <p:nvPr/>
        </p:nvSpPr>
        <p:spPr>
          <a:xfrm>
            <a:off x="1349405" y="758172"/>
            <a:ext cx="1970843" cy="390617"/>
          </a:xfrm>
          <a:prstGeom prst="rect">
            <a:avLst/>
          </a:prstGeom>
          <a:solidFill>
            <a:srgbClr val="002053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Trust Score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EA92C7A-3CF1-4552-233A-284862ED62DC}"/>
              </a:ext>
            </a:extLst>
          </p:cNvPr>
          <p:cNvSpPr/>
          <p:nvPr/>
        </p:nvSpPr>
        <p:spPr>
          <a:xfrm>
            <a:off x="5072047" y="801565"/>
            <a:ext cx="1970843" cy="390617"/>
          </a:xfrm>
          <a:prstGeom prst="rect">
            <a:avLst/>
          </a:prstGeom>
          <a:solidFill>
            <a:srgbClr val="0057B8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Flags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ED4CA7F-0F88-3111-2C76-7A492E612A15}"/>
              </a:ext>
            </a:extLst>
          </p:cNvPr>
          <p:cNvSpPr/>
          <p:nvPr/>
        </p:nvSpPr>
        <p:spPr>
          <a:xfrm>
            <a:off x="8794689" y="771524"/>
            <a:ext cx="1970843" cy="390617"/>
          </a:xfrm>
          <a:prstGeom prst="rect">
            <a:avLst/>
          </a:prstGeom>
          <a:solidFill>
            <a:srgbClr val="79BCFF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Details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78BC14E-3E41-36FD-903A-C3A9568C1EB6}"/>
              </a:ext>
            </a:extLst>
          </p:cNvPr>
          <p:cNvGrpSpPr/>
          <p:nvPr/>
        </p:nvGrpSpPr>
        <p:grpSpPr>
          <a:xfrm>
            <a:off x="1322890" y="1327565"/>
            <a:ext cx="1970844" cy="1884212"/>
            <a:chOff x="1312955" y="3475006"/>
            <a:chExt cx="1970844" cy="1884212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2C44BA7-3276-53A1-8F6E-F817F11F9B1D}"/>
                </a:ext>
              </a:extLst>
            </p:cNvPr>
            <p:cNvSpPr/>
            <p:nvPr/>
          </p:nvSpPr>
          <p:spPr>
            <a:xfrm>
              <a:off x="1312955" y="3475006"/>
              <a:ext cx="1970843" cy="39061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Above 80%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C285AB5-80E1-C094-BB5B-89269A54C67B}"/>
                </a:ext>
              </a:extLst>
            </p:cNvPr>
            <p:cNvSpPr/>
            <p:nvPr/>
          </p:nvSpPr>
          <p:spPr>
            <a:xfrm>
              <a:off x="1312955" y="3958300"/>
              <a:ext cx="1970843" cy="39061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60-80%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7A921E7-2DBA-AF38-FFB8-95600F1D4038}"/>
                </a:ext>
              </a:extLst>
            </p:cNvPr>
            <p:cNvSpPr/>
            <p:nvPr/>
          </p:nvSpPr>
          <p:spPr>
            <a:xfrm>
              <a:off x="1312955" y="4466718"/>
              <a:ext cx="1970843" cy="390617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40-60% 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983C230-9CE3-547F-864A-E67C287766CD}"/>
                </a:ext>
              </a:extLst>
            </p:cNvPr>
            <p:cNvSpPr/>
            <p:nvPr/>
          </p:nvSpPr>
          <p:spPr>
            <a:xfrm>
              <a:off x="1312956" y="4968601"/>
              <a:ext cx="1970843" cy="39061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Below 40% 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301ABA6-0CCB-7739-EB47-A2E18D0644A3}"/>
              </a:ext>
            </a:extLst>
          </p:cNvPr>
          <p:cNvSpPr txBox="1"/>
          <p:nvPr/>
        </p:nvSpPr>
        <p:spPr>
          <a:xfrm>
            <a:off x="851504" y="3392537"/>
            <a:ext cx="296664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bg1"/>
                </a:solidFill>
              </a:rPr>
              <a:t>Scores generated by Handshake based on Employer's general activity on Handshake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bg1"/>
                </a:solidFill>
              </a:rPr>
              <a:t>Sometimes handshake doesn’t have a trust score if it’s a new company; but it will show the data of the numbers of school approved or denied, which is the factor we used to vet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9228D05-7CD1-6803-C1B8-DF88E2B1749B}"/>
              </a:ext>
            </a:extLst>
          </p:cNvPr>
          <p:cNvSpPr txBox="1"/>
          <p:nvPr/>
        </p:nvSpPr>
        <p:spPr>
          <a:xfrm>
            <a:off x="4565116" y="1370207"/>
            <a:ext cx="296664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/>
                </a:solidFill>
              </a:rPr>
              <a:t>Handshake's flagging system gives higher ed partners the ability to alert the Trust and Safety team of any fraud or abuse regarding a company, user, or job posting in Handshake.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/>
                </a:solidFill>
              </a:rPr>
              <a:t>Employers found to be in violation of the terms of service may have their company fully suspended, or individual users and/or jobs may be suspended. Handshake team will notify the user that placed the flag, as well as any other users impacted.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FEDC2DE-6EA3-5769-0927-AA8A45608649}"/>
              </a:ext>
            </a:extLst>
          </p:cNvPr>
          <p:cNvSpPr txBox="1"/>
          <p:nvPr/>
        </p:nvSpPr>
        <p:spPr>
          <a:xfrm>
            <a:off x="8188528" y="1499043"/>
            <a:ext cx="307872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bg1"/>
                </a:solidFill>
              </a:rPr>
              <a:t>Information provided by companies includes company description, website, contact information, address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bg1"/>
                </a:solidFill>
              </a:rPr>
              <a:t>Before we approved them, we will make sure those information are included and accurate. </a:t>
            </a:r>
          </a:p>
          <a:p>
            <a:endParaRPr lang="en-US" sz="1400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bg1"/>
                </a:solidFill>
              </a:rPr>
              <a:t>*Both schools and companies could  make notes on handshake, if a company didn’t pass due to lack of detail information. they are able to find out the missing parts through communicating with us and improve before we approve them.</a:t>
            </a:r>
          </a:p>
        </p:txBody>
      </p:sp>
    </p:spTree>
    <p:extLst>
      <p:ext uri="{BB962C8B-B14F-4D97-AF65-F5344CB8AC3E}">
        <p14:creationId xmlns:p14="http://schemas.microsoft.com/office/powerpoint/2010/main" val="1002129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33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A5C8CB2-BAAB-8B64-61BC-D9F64912E2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7" b="2522"/>
          <a:stretch/>
        </p:blipFill>
        <p:spPr>
          <a:xfrm>
            <a:off x="-16778" y="0"/>
            <a:ext cx="12208778" cy="698862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C25D4A0-D2A6-E356-21E4-F178D72A347B}"/>
              </a:ext>
            </a:extLst>
          </p:cNvPr>
          <p:cNvSpPr/>
          <p:nvPr/>
        </p:nvSpPr>
        <p:spPr>
          <a:xfrm>
            <a:off x="461818" y="325026"/>
            <a:ext cx="11268364" cy="629771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8246DA-D76C-8DCC-03AE-499CDF36949A}"/>
              </a:ext>
            </a:extLst>
          </p:cNvPr>
          <p:cNvSpPr/>
          <p:nvPr/>
        </p:nvSpPr>
        <p:spPr>
          <a:xfrm>
            <a:off x="4285673" y="133368"/>
            <a:ext cx="3620654" cy="554182"/>
          </a:xfrm>
          <a:prstGeom prst="rect">
            <a:avLst/>
          </a:prstGeom>
          <a:solidFill>
            <a:srgbClr val="002053"/>
          </a:solidFill>
          <a:ln w="57150">
            <a:solidFill>
              <a:schemeClr val="bg1">
                <a:alpha val="9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5D3F06-A8AD-F271-6BD4-710F4DD2A164}"/>
              </a:ext>
            </a:extLst>
          </p:cNvPr>
          <p:cNvSpPr txBox="1"/>
          <p:nvPr/>
        </p:nvSpPr>
        <p:spPr>
          <a:xfrm>
            <a:off x="4762088" y="169878"/>
            <a:ext cx="61329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Handshake Vetting</a:t>
            </a:r>
          </a:p>
        </p:txBody>
      </p:sp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20987E9-2630-9DC0-810A-79E91E7F23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8" b="7382"/>
          <a:stretch/>
        </p:blipFill>
        <p:spPr>
          <a:xfrm>
            <a:off x="1402672" y="786691"/>
            <a:ext cx="9386656" cy="563204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8299A78-2423-8F65-0BAC-968D91F6E0AC}"/>
              </a:ext>
            </a:extLst>
          </p:cNvPr>
          <p:cNvSpPr/>
          <p:nvPr/>
        </p:nvSpPr>
        <p:spPr>
          <a:xfrm>
            <a:off x="4128117" y="2610035"/>
            <a:ext cx="4057095" cy="39061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B9A73A-DA53-1321-2F86-1D819189F65D}"/>
              </a:ext>
            </a:extLst>
          </p:cNvPr>
          <p:cNvSpPr/>
          <p:nvPr/>
        </p:nvSpPr>
        <p:spPr>
          <a:xfrm>
            <a:off x="1501628" y="1222669"/>
            <a:ext cx="2164671" cy="3313821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10C268-F629-C77B-F2CD-1A8AE841201E}"/>
              </a:ext>
            </a:extLst>
          </p:cNvPr>
          <p:cNvSpPr txBox="1"/>
          <p:nvPr/>
        </p:nvSpPr>
        <p:spPr>
          <a:xfrm>
            <a:off x="1501628" y="4676850"/>
            <a:ext cx="1214939" cy="369332"/>
          </a:xfrm>
          <a:prstGeom prst="rect">
            <a:avLst/>
          </a:prstGeom>
          <a:solidFill>
            <a:srgbClr val="2F559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Detail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0B51F1-DB8E-9F20-BF24-D9986B77240C}"/>
              </a:ext>
            </a:extLst>
          </p:cNvPr>
          <p:cNvSpPr txBox="1"/>
          <p:nvPr/>
        </p:nvSpPr>
        <p:spPr>
          <a:xfrm>
            <a:off x="8477996" y="2631320"/>
            <a:ext cx="1296139" cy="369332"/>
          </a:xfrm>
          <a:prstGeom prst="rect">
            <a:avLst/>
          </a:prstGeom>
          <a:solidFill>
            <a:srgbClr val="2F559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Trust Score</a:t>
            </a:r>
          </a:p>
        </p:txBody>
      </p:sp>
    </p:spTree>
    <p:extLst>
      <p:ext uri="{BB962C8B-B14F-4D97-AF65-F5344CB8AC3E}">
        <p14:creationId xmlns:p14="http://schemas.microsoft.com/office/powerpoint/2010/main" val="1425345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A5C8CB2-BAAB-8B64-61BC-D9F64912E2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7" b="2522"/>
          <a:stretch/>
        </p:blipFill>
        <p:spPr>
          <a:xfrm>
            <a:off x="-16778" y="0"/>
            <a:ext cx="12208778" cy="698862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C25D4A0-D2A6-E356-21E4-F178D72A347B}"/>
              </a:ext>
            </a:extLst>
          </p:cNvPr>
          <p:cNvSpPr/>
          <p:nvPr/>
        </p:nvSpPr>
        <p:spPr>
          <a:xfrm>
            <a:off x="461818" y="280142"/>
            <a:ext cx="11268364" cy="629771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8246DA-D76C-8DCC-03AE-499CDF36949A}"/>
              </a:ext>
            </a:extLst>
          </p:cNvPr>
          <p:cNvSpPr/>
          <p:nvPr/>
        </p:nvSpPr>
        <p:spPr>
          <a:xfrm>
            <a:off x="4285673" y="133368"/>
            <a:ext cx="3620654" cy="554182"/>
          </a:xfrm>
          <a:prstGeom prst="rect">
            <a:avLst/>
          </a:prstGeom>
          <a:solidFill>
            <a:srgbClr val="002053"/>
          </a:solidFill>
          <a:ln w="57150">
            <a:solidFill>
              <a:schemeClr val="bg1">
                <a:alpha val="9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5D3F06-A8AD-F271-6BD4-710F4DD2A164}"/>
              </a:ext>
            </a:extLst>
          </p:cNvPr>
          <p:cNvSpPr txBox="1"/>
          <p:nvPr/>
        </p:nvSpPr>
        <p:spPr>
          <a:xfrm>
            <a:off x="4762088" y="169878"/>
            <a:ext cx="61329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Handshake Declining</a:t>
            </a:r>
          </a:p>
        </p:txBody>
      </p:sp>
      <p:pic>
        <p:nvPicPr>
          <p:cNvPr id="4" name="Picture 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8C58FE3-506D-FF5C-7A5E-9C89B588E0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249" y="741807"/>
            <a:ext cx="5100724" cy="564158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AB9A73A-DA53-1321-2F86-1D819189F65D}"/>
              </a:ext>
            </a:extLst>
          </p:cNvPr>
          <p:cNvSpPr/>
          <p:nvPr/>
        </p:nvSpPr>
        <p:spPr>
          <a:xfrm>
            <a:off x="3679752" y="4092605"/>
            <a:ext cx="4816178" cy="62143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288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A1FFA5-84B9-92F9-5F44-0E6618A297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7" b="2522"/>
          <a:stretch/>
        </p:blipFill>
        <p:spPr>
          <a:xfrm>
            <a:off x="-16778" y="0"/>
            <a:ext cx="12208778" cy="698862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FC9E95D-4432-B87C-01FE-B2F4FBCE2AF7}"/>
              </a:ext>
            </a:extLst>
          </p:cNvPr>
          <p:cNvSpPr/>
          <p:nvPr/>
        </p:nvSpPr>
        <p:spPr>
          <a:xfrm>
            <a:off x="461818" y="325026"/>
            <a:ext cx="11268364" cy="629771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193E3C-46D4-B55A-B0C8-F8C457E54166}"/>
              </a:ext>
            </a:extLst>
          </p:cNvPr>
          <p:cNvSpPr/>
          <p:nvPr/>
        </p:nvSpPr>
        <p:spPr>
          <a:xfrm>
            <a:off x="4285673" y="133368"/>
            <a:ext cx="3620654" cy="554182"/>
          </a:xfrm>
          <a:prstGeom prst="rect">
            <a:avLst/>
          </a:prstGeom>
          <a:solidFill>
            <a:srgbClr val="002053"/>
          </a:solidFill>
          <a:ln w="57150">
            <a:solidFill>
              <a:schemeClr val="bg1">
                <a:alpha val="9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DE6FA0-84CE-7390-62B4-8282AA503FF2}"/>
              </a:ext>
            </a:extLst>
          </p:cNvPr>
          <p:cNvSpPr txBox="1"/>
          <p:nvPr/>
        </p:nvSpPr>
        <p:spPr>
          <a:xfrm>
            <a:off x="4285673" y="151326"/>
            <a:ext cx="61329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Handshake Employer View</a:t>
            </a:r>
          </a:p>
        </p:txBody>
      </p:sp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37C0F3D-CD07-3BE4-D7E9-7FB1639D64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44" y="1482276"/>
            <a:ext cx="10530534" cy="362501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E57FF26-B01A-A603-7323-05B6413BB47B}"/>
              </a:ext>
            </a:extLst>
          </p:cNvPr>
          <p:cNvSpPr/>
          <p:nvPr/>
        </p:nvSpPr>
        <p:spPr>
          <a:xfrm>
            <a:off x="3687910" y="3719743"/>
            <a:ext cx="5021083" cy="1296140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C312C8-565C-85A9-A3D4-BB93D2896EAF}"/>
              </a:ext>
            </a:extLst>
          </p:cNvPr>
          <p:cNvSpPr txBox="1"/>
          <p:nvPr/>
        </p:nvSpPr>
        <p:spPr>
          <a:xfrm>
            <a:off x="3899851" y="5004917"/>
            <a:ext cx="4597199" cy="369332"/>
          </a:xfrm>
          <a:prstGeom prst="rect">
            <a:avLst/>
          </a:prstGeom>
          <a:solidFill>
            <a:srgbClr val="2F559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Employer are able to see the reason</a:t>
            </a:r>
          </a:p>
        </p:txBody>
      </p:sp>
    </p:spTree>
    <p:extLst>
      <p:ext uri="{BB962C8B-B14F-4D97-AF65-F5344CB8AC3E}">
        <p14:creationId xmlns:p14="http://schemas.microsoft.com/office/powerpoint/2010/main" val="2004122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A1FFA5-84B9-92F9-5F44-0E6618A297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7" b="2522"/>
          <a:stretch/>
        </p:blipFill>
        <p:spPr>
          <a:xfrm>
            <a:off x="-16778" y="0"/>
            <a:ext cx="12208778" cy="698862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FC9E95D-4432-B87C-01FE-B2F4FBCE2AF7}"/>
              </a:ext>
            </a:extLst>
          </p:cNvPr>
          <p:cNvSpPr/>
          <p:nvPr/>
        </p:nvSpPr>
        <p:spPr>
          <a:xfrm>
            <a:off x="461818" y="325026"/>
            <a:ext cx="11268364" cy="629771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193E3C-46D4-B55A-B0C8-F8C457E54166}"/>
              </a:ext>
            </a:extLst>
          </p:cNvPr>
          <p:cNvSpPr/>
          <p:nvPr/>
        </p:nvSpPr>
        <p:spPr>
          <a:xfrm>
            <a:off x="4285673" y="133368"/>
            <a:ext cx="3620654" cy="554182"/>
          </a:xfrm>
          <a:prstGeom prst="rect">
            <a:avLst/>
          </a:prstGeom>
          <a:solidFill>
            <a:srgbClr val="002053"/>
          </a:solidFill>
          <a:ln w="57150">
            <a:solidFill>
              <a:schemeClr val="bg1">
                <a:alpha val="9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DE6FA0-84CE-7390-62B4-8282AA503FF2}"/>
              </a:ext>
            </a:extLst>
          </p:cNvPr>
          <p:cNvSpPr txBox="1"/>
          <p:nvPr/>
        </p:nvSpPr>
        <p:spPr>
          <a:xfrm>
            <a:off x="4285673" y="151326"/>
            <a:ext cx="61329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Handshake Employer View</a:t>
            </a:r>
          </a:p>
        </p:txBody>
      </p:sp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6D74693F-2B2A-2579-BE53-1644220C77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735" y="804649"/>
            <a:ext cx="8871752" cy="555840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E57FF26-B01A-A603-7323-05B6413BB47B}"/>
              </a:ext>
            </a:extLst>
          </p:cNvPr>
          <p:cNvSpPr/>
          <p:nvPr/>
        </p:nvSpPr>
        <p:spPr>
          <a:xfrm>
            <a:off x="1876866" y="3583852"/>
            <a:ext cx="4994452" cy="1103558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CB56BF-5470-8C2F-CDC8-2CEE86DE4126}"/>
              </a:ext>
            </a:extLst>
          </p:cNvPr>
          <p:cNvSpPr/>
          <p:nvPr/>
        </p:nvSpPr>
        <p:spPr>
          <a:xfrm>
            <a:off x="1788447" y="938017"/>
            <a:ext cx="4994452" cy="1103558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9F9B5D-30DF-D8EF-4EEA-EE381A8685E7}"/>
              </a:ext>
            </a:extLst>
          </p:cNvPr>
          <p:cNvSpPr txBox="1"/>
          <p:nvPr/>
        </p:nvSpPr>
        <p:spPr>
          <a:xfrm>
            <a:off x="7022239" y="1305130"/>
            <a:ext cx="2902998" cy="369332"/>
          </a:xfrm>
          <a:prstGeom prst="rect">
            <a:avLst/>
          </a:prstGeom>
          <a:solidFill>
            <a:srgbClr val="2F559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Choose not share your name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24D663-7244-3A07-B70D-65E77C14017A}"/>
              </a:ext>
            </a:extLst>
          </p:cNvPr>
          <p:cNvSpPr txBox="1"/>
          <p:nvPr/>
        </p:nvSpPr>
        <p:spPr>
          <a:xfrm>
            <a:off x="7022239" y="3950965"/>
            <a:ext cx="2902998" cy="369332"/>
          </a:xfrm>
          <a:prstGeom prst="rect">
            <a:avLst/>
          </a:prstGeom>
          <a:solidFill>
            <a:srgbClr val="2F559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Choose sharing name</a:t>
            </a:r>
          </a:p>
        </p:txBody>
      </p:sp>
    </p:spTree>
    <p:extLst>
      <p:ext uri="{BB962C8B-B14F-4D97-AF65-F5344CB8AC3E}">
        <p14:creationId xmlns:p14="http://schemas.microsoft.com/office/powerpoint/2010/main" val="3699473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B11882-A088-F038-BB0E-3601138FA6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7" b="2522"/>
          <a:stretch/>
        </p:blipFill>
        <p:spPr>
          <a:xfrm>
            <a:off x="-16778" y="0"/>
            <a:ext cx="12208778" cy="698862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C471A04-E3C5-780C-B45F-1C6256D8EFE9}"/>
              </a:ext>
            </a:extLst>
          </p:cNvPr>
          <p:cNvSpPr/>
          <p:nvPr/>
        </p:nvSpPr>
        <p:spPr>
          <a:xfrm>
            <a:off x="461818" y="325026"/>
            <a:ext cx="11268364" cy="629771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6BEFD5-F285-AF94-4563-39A8EB3BB949}"/>
              </a:ext>
            </a:extLst>
          </p:cNvPr>
          <p:cNvSpPr/>
          <p:nvPr/>
        </p:nvSpPr>
        <p:spPr>
          <a:xfrm>
            <a:off x="4285673" y="133368"/>
            <a:ext cx="3620654" cy="554182"/>
          </a:xfrm>
          <a:prstGeom prst="rect">
            <a:avLst/>
          </a:prstGeom>
          <a:solidFill>
            <a:srgbClr val="002053"/>
          </a:solidFill>
          <a:ln w="57150">
            <a:solidFill>
              <a:schemeClr val="bg1">
                <a:alpha val="9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Change in vetting</a:t>
            </a:r>
          </a:p>
        </p:txBody>
      </p:sp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363E50D-1D5C-761B-28A6-729CF4F8CC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57" y="865547"/>
            <a:ext cx="4569042" cy="538352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AE0A02F-32CE-EE44-3D2B-3FA7A7187110}"/>
              </a:ext>
            </a:extLst>
          </p:cNvPr>
          <p:cNvSpPr/>
          <p:nvPr/>
        </p:nvSpPr>
        <p:spPr>
          <a:xfrm>
            <a:off x="1029025" y="2539611"/>
            <a:ext cx="4057095" cy="745724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66CC95-5334-70B7-4EEF-240993F791B3}"/>
              </a:ext>
            </a:extLst>
          </p:cNvPr>
          <p:cNvSpPr txBox="1"/>
          <p:nvPr/>
        </p:nvSpPr>
        <p:spPr>
          <a:xfrm>
            <a:off x="6148210" y="2270150"/>
            <a:ext cx="4296970" cy="1200329"/>
          </a:xfrm>
          <a:prstGeom prst="rect">
            <a:avLst/>
          </a:prstGeom>
          <a:solidFill>
            <a:srgbClr val="2F559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Soon Handshake will be doing the vetting of employers.  We are making some changes now to make that change </a:t>
            </a:r>
            <a:r>
              <a:rPr lang="en-US" b="1">
                <a:solidFill>
                  <a:schemeClr val="bg1"/>
                </a:solidFill>
              </a:rPr>
              <a:t>less drastic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1E5D804-1212-4D71-186F-14DE09462A71}"/>
              </a:ext>
            </a:extLst>
          </p:cNvPr>
          <p:cNvSpPr/>
          <p:nvPr/>
        </p:nvSpPr>
        <p:spPr>
          <a:xfrm>
            <a:off x="1092647" y="3354531"/>
            <a:ext cx="3929850" cy="1890944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550CED-0AF0-2E09-7E47-1129D345037D}"/>
              </a:ext>
            </a:extLst>
          </p:cNvPr>
          <p:cNvSpPr txBox="1"/>
          <p:nvPr/>
        </p:nvSpPr>
        <p:spPr>
          <a:xfrm>
            <a:off x="6148210" y="4211439"/>
            <a:ext cx="4296970" cy="369332"/>
          </a:xfrm>
          <a:prstGeom prst="rect">
            <a:avLst/>
          </a:prstGeom>
          <a:solidFill>
            <a:srgbClr val="2F559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Exceptions for automatic approval</a:t>
            </a:r>
          </a:p>
        </p:txBody>
      </p:sp>
    </p:spTree>
    <p:extLst>
      <p:ext uri="{BB962C8B-B14F-4D97-AF65-F5344CB8AC3E}">
        <p14:creationId xmlns:p14="http://schemas.microsoft.com/office/powerpoint/2010/main" val="3664670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oad with a building on the side and mountains in the background&#10;&#10;Description automatically generated with medium confidence">
            <a:extLst>
              <a:ext uri="{FF2B5EF4-FFF2-40B4-BE49-F238E27FC236}">
                <a16:creationId xmlns:a16="http://schemas.microsoft.com/office/drawing/2014/main" id="{E45B9FC6-060F-E5C1-6160-8FDE93FCB3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4" r="9707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9A67DC3-D614-67EA-9FD8-659EED4ED38F}"/>
              </a:ext>
            </a:extLst>
          </p:cNvPr>
          <p:cNvSpPr/>
          <p:nvPr/>
        </p:nvSpPr>
        <p:spPr>
          <a:xfrm>
            <a:off x="-70472" y="-346363"/>
            <a:ext cx="12367491" cy="7204363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037FF034-D951-4FBD-3667-1EB110CE6FB7}"/>
              </a:ext>
            </a:extLst>
          </p:cNvPr>
          <p:cNvSpPr/>
          <p:nvPr/>
        </p:nvSpPr>
        <p:spPr>
          <a:xfrm rot="10800000">
            <a:off x="0" y="-5645"/>
            <a:ext cx="12192000" cy="2167294"/>
          </a:xfrm>
          <a:prstGeom prst="rtTriangle">
            <a:avLst/>
          </a:prstGeom>
          <a:solidFill>
            <a:schemeClr val="bg1">
              <a:alpha val="33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B3C6099E-E8B6-DB01-51E7-8F6AF7A792AB}"/>
              </a:ext>
            </a:extLst>
          </p:cNvPr>
          <p:cNvSpPr/>
          <p:nvPr/>
        </p:nvSpPr>
        <p:spPr>
          <a:xfrm rot="16200000">
            <a:off x="6736258" y="1407903"/>
            <a:ext cx="6856718" cy="4054766"/>
          </a:xfrm>
          <a:prstGeom prst="rtTriangle">
            <a:avLst/>
          </a:prstGeom>
          <a:solidFill>
            <a:schemeClr val="bg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1849779-B4F4-7F5B-4908-B1DB87310E07}"/>
              </a:ext>
            </a:extLst>
          </p:cNvPr>
          <p:cNvSpPr txBox="1">
            <a:spLocks/>
          </p:cNvSpPr>
          <p:nvPr/>
        </p:nvSpPr>
        <p:spPr>
          <a:xfrm>
            <a:off x="3781106" y="2590200"/>
            <a:ext cx="9144000" cy="290051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800" b="1" dirty="0">
                <a:solidFill>
                  <a:srgbClr val="002053"/>
                </a:solidFill>
                <a:latin typeface="+mn-lt"/>
              </a:rPr>
              <a:t>Thank you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5E462716-66A5-8392-6A92-BBA21BABA3B2}"/>
              </a:ext>
            </a:extLst>
          </p:cNvPr>
          <p:cNvSpPr txBox="1">
            <a:spLocks/>
          </p:cNvSpPr>
          <p:nvPr/>
        </p:nvSpPr>
        <p:spPr>
          <a:xfrm>
            <a:off x="1844902" y="3802532"/>
            <a:ext cx="3872408" cy="1098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>
              <a:solidFill>
                <a:srgbClr val="0020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5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A6EE35B3-6AE4-58E2-58BC-4B78DFCC1259}"/>
              </a:ext>
            </a:extLst>
          </p:cNvPr>
          <p:cNvSpPr/>
          <p:nvPr/>
        </p:nvSpPr>
        <p:spPr>
          <a:xfrm rot="16200000">
            <a:off x="7605207" y="2259366"/>
            <a:ext cx="6857999" cy="2339266"/>
          </a:xfrm>
          <a:prstGeom prst="rtTriangle">
            <a:avLst/>
          </a:prstGeom>
          <a:solidFill>
            <a:srgbClr val="BBD0EC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courtyard with people and a mountain in the background&#10;&#10;Description automatically generated with low confidence">
            <a:extLst>
              <a:ext uri="{FF2B5EF4-FFF2-40B4-BE49-F238E27FC236}">
                <a16:creationId xmlns:a16="http://schemas.microsoft.com/office/drawing/2014/main" id="{F7C30B8D-B1AB-8F0B-FDD0-CC7BF18BC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6A2B59-1663-4831-D061-6BEC2669A1D7}"/>
              </a:ext>
            </a:extLst>
          </p:cNvPr>
          <p:cNvSpPr txBox="1"/>
          <p:nvPr/>
        </p:nvSpPr>
        <p:spPr>
          <a:xfrm>
            <a:off x="6007225" y="495509"/>
            <a:ext cx="5269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53"/>
                </a:solidFill>
              </a:rPr>
              <a:t>Why is vetting important?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6588FBB-BC7C-CF03-35C0-CF1BEF9B7D2E}"/>
              </a:ext>
            </a:extLst>
          </p:cNvPr>
          <p:cNvCxnSpPr/>
          <p:nvPr/>
        </p:nvCxnSpPr>
        <p:spPr>
          <a:xfrm>
            <a:off x="5752731" y="1100832"/>
            <a:ext cx="5015883" cy="0"/>
          </a:xfrm>
          <a:prstGeom prst="line">
            <a:avLst/>
          </a:prstGeom>
          <a:ln w="57150">
            <a:solidFill>
              <a:srgbClr val="BBD0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EA2501E-5FAD-D08B-451D-D73834AD72BE}"/>
              </a:ext>
            </a:extLst>
          </p:cNvPr>
          <p:cNvSpPr txBox="1"/>
          <p:nvPr/>
        </p:nvSpPr>
        <p:spPr>
          <a:xfrm>
            <a:off x="5228947" y="1660125"/>
            <a:ext cx="640967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053"/>
                </a:solidFill>
              </a:rPr>
              <a:t>Assure the quality of companies being introduced to students on Handshake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00205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053"/>
                </a:solidFill>
              </a:rPr>
              <a:t>A way to manage and access the employers contacting campus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00205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053"/>
                </a:solidFill>
              </a:rPr>
              <a:t>Focus on employers with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00205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053"/>
                </a:solidFill>
              </a:rPr>
              <a:t>Help us better engage with companies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315C02CC-0C79-2AAB-6D84-E61B6ABC0296}"/>
              </a:ext>
            </a:extLst>
          </p:cNvPr>
          <p:cNvSpPr/>
          <p:nvPr/>
        </p:nvSpPr>
        <p:spPr>
          <a:xfrm rot="10800000" flipV="1">
            <a:off x="4572000" y="5333098"/>
            <a:ext cx="7631840" cy="1524902"/>
          </a:xfrm>
          <a:prstGeom prst="rtTriangle">
            <a:avLst/>
          </a:prstGeom>
          <a:solidFill>
            <a:srgbClr val="BBD0EC">
              <a:alpha val="4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5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ity with mountains in the background&#10;&#10;Description automatically generated with low confidence">
            <a:extLst>
              <a:ext uri="{FF2B5EF4-FFF2-40B4-BE49-F238E27FC236}">
                <a16:creationId xmlns:a16="http://schemas.microsoft.com/office/drawing/2014/main" id="{A86A5EA6-5B68-B417-A3F0-0EF8A90FCF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2" t="29854" r="-127" b="3124"/>
          <a:stretch/>
        </p:blipFill>
        <p:spPr>
          <a:xfrm>
            <a:off x="0" y="0"/>
            <a:ext cx="12259428" cy="425073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116D5DC-55FD-8877-4BF2-B2E27E8E1E32}"/>
              </a:ext>
            </a:extLst>
          </p:cNvPr>
          <p:cNvSpPr/>
          <p:nvPr/>
        </p:nvSpPr>
        <p:spPr>
          <a:xfrm>
            <a:off x="-44952" y="929821"/>
            <a:ext cx="12236952" cy="1719369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9B471F-48EB-762A-8BB5-534B0F9143E7}"/>
              </a:ext>
            </a:extLst>
          </p:cNvPr>
          <p:cNvSpPr txBox="1"/>
          <p:nvPr/>
        </p:nvSpPr>
        <p:spPr>
          <a:xfrm>
            <a:off x="2220527" y="1273192"/>
            <a:ext cx="775094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02053"/>
                </a:solidFill>
              </a:rPr>
              <a:t>Vetting Employers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60CC7B8-DE15-9D6F-7667-E787AD2E658E}"/>
              </a:ext>
            </a:extLst>
          </p:cNvPr>
          <p:cNvGrpSpPr/>
          <p:nvPr/>
        </p:nvGrpSpPr>
        <p:grpSpPr>
          <a:xfrm>
            <a:off x="2292986" y="3768453"/>
            <a:ext cx="858982" cy="870740"/>
            <a:chOff x="2231765" y="3111640"/>
            <a:chExt cx="858982" cy="87074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3F40236-8F30-3711-67AE-9DB5E0BAB4FB}"/>
                </a:ext>
              </a:extLst>
            </p:cNvPr>
            <p:cNvSpPr/>
            <p:nvPr/>
          </p:nvSpPr>
          <p:spPr>
            <a:xfrm>
              <a:off x="2231765" y="3171889"/>
              <a:ext cx="858982" cy="810491"/>
            </a:xfrm>
            <a:prstGeom prst="rect">
              <a:avLst/>
            </a:prstGeom>
            <a:solidFill>
              <a:srgbClr val="002053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BFDDB4C-1A9C-0622-D133-8500ED507D48}"/>
                </a:ext>
              </a:extLst>
            </p:cNvPr>
            <p:cNvSpPr txBox="1"/>
            <p:nvPr/>
          </p:nvSpPr>
          <p:spPr>
            <a:xfrm>
              <a:off x="2439583" y="3111640"/>
              <a:ext cx="44334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B278E87-29DC-5684-C337-97E3CC8A6CBB}"/>
              </a:ext>
            </a:extLst>
          </p:cNvPr>
          <p:cNvGrpSpPr/>
          <p:nvPr/>
        </p:nvGrpSpPr>
        <p:grpSpPr>
          <a:xfrm>
            <a:off x="8832215" y="3788325"/>
            <a:ext cx="858982" cy="848990"/>
            <a:chOff x="8730615" y="3111639"/>
            <a:chExt cx="858982" cy="84899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6AE79F2-A74E-DFCC-DB21-EE92C632C602}"/>
                </a:ext>
              </a:extLst>
            </p:cNvPr>
            <p:cNvSpPr/>
            <p:nvPr/>
          </p:nvSpPr>
          <p:spPr>
            <a:xfrm>
              <a:off x="8730615" y="3150138"/>
              <a:ext cx="858982" cy="810491"/>
            </a:xfrm>
            <a:prstGeom prst="rect">
              <a:avLst/>
            </a:prstGeom>
            <a:solidFill>
              <a:srgbClr val="0057B8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B34D63F-9595-BA84-71B4-576C1C60B52B}"/>
                </a:ext>
              </a:extLst>
            </p:cNvPr>
            <p:cNvSpPr txBox="1"/>
            <p:nvPr/>
          </p:nvSpPr>
          <p:spPr>
            <a:xfrm>
              <a:off x="8938433" y="3111639"/>
              <a:ext cx="44334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F0AE034-DBD8-6536-38FD-93099E27986B}"/>
              </a:ext>
            </a:extLst>
          </p:cNvPr>
          <p:cNvSpPr txBox="1"/>
          <p:nvPr/>
        </p:nvSpPr>
        <p:spPr>
          <a:xfrm>
            <a:off x="434109" y="5239287"/>
            <a:ext cx="688109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rgbClr val="002053"/>
                </a:solidFill>
              </a:rPr>
              <a:t>Desirability Score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86FE0A-FCE4-24E4-E06C-0BF94B594D2B}"/>
              </a:ext>
            </a:extLst>
          </p:cNvPr>
          <p:cNvSpPr txBox="1"/>
          <p:nvPr/>
        </p:nvSpPr>
        <p:spPr>
          <a:xfrm>
            <a:off x="6788728" y="5169309"/>
            <a:ext cx="49691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rgbClr val="0057B8"/>
                </a:solidFill>
              </a:rPr>
              <a:t>Handshake Vetting</a:t>
            </a:r>
          </a:p>
        </p:txBody>
      </p:sp>
    </p:spTree>
    <p:extLst>
      <p:ext uri="{BB962C8B-B14F-4D97-AF65-F5344CB8AC3E}">
        <p14:creationId xmlns:p14="http://schemas.microsoft.com/office/powerpoint/2010/main" val="3315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road with a building on the side and mountains in the background&#10;&#10;Description automatically generated with medium confidence">
            <a:extLst>
              <a:ext uri="{FF2B5EF4-FFF2-40B4-BE49-F238E27FC236}">
                <a16:creationId xmlns:a16="http://schemas.microsoft.com/office/drawing/2014/main" id="{E45B9FC6-060F-E5C1-6160-8FDE93FCB3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4" r="9707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9A67DC3-D614-67EA-9FD8-659EED4ED38F}"/>
              </a:ext>
            </a:extLst>
          </p:cNvPr>
          <p:cNvSpPr/>
          <p:nvPr/>
        </p:nvSpPr>
        <p:spPr>
          <a:xfrm>
            <a:off x="-559999" y="-346363"/>
            <a:ext cx="12367491" cy="7204363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037FF034-D951-4FBD-3667-1EB110CE6FB7}"/>
              </a:ext>
            </a:extLst>
          </p:cNvPr>
          <p:cNvSpPr/>
          <p:nvPr/>
        </p:nvSpPr>
        <p:spPr>
          <a:xfrm rot="10800000">
            <a:off x="0" y="-5645"/>
            <a:ext cx="12192000" cy="2167294"/>
          </a:xfrm>
          <a:prstGeom prst="rtTriangle">
            <a:avLst/>
          </a:prstGeom>
          <a:solidFill>
            <a:schemeClr val="bg1">
              <a:alpha val="33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B3C6099E-E8B6-DB01-51E7-8F6AF7A792AB}"/>
              </a:ext>
            </a:extLst>
          </p:cNvPr>
          <p:cNvSpPr/>
          <p:nvPr/>
        </p:nvSpPr>
        <p:spPr>
          <a:xfrm rot="16200000">
            <a:off x="6736258" y="1407903"/>
            <a:ext cx="6856718" cy="4054766"/>
          </a:xfrm>
          <a:prstGeom prst="rtTriangle">
            <a:avLst/>
          </a:prstGeom>
          <a:solidFill>
            <a:schemeClr val="bg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1849779-B4F4-7F5B-4908-B1DB87310E07}"/>
              </a:ext>
            </a:extLst>
          </p:cNvPr>
          <p:cNvSpPr txBox="1">
            <a:spLocks/>
          </p:cNvSpPr>
          <p:nvPr/>
        </p:nvSpPr>
        <p:spPr>
          <a:xfrm>
            <a:off x="1846426" y="1647808"/>
            <a:ext cx="9144000" cy="290051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b="1" dirty="0">
                <a:solidFill>
                  <a:srgbClr val="002053"/>
                </a:solidFill>
                <a:latin typeface="+mn-lt"/>
              </a:rPr>
              <a:t>Vetting Employers for BYU Engagement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5E462716-66A5-8392-6A92-BBA21BABA3B2}"/>
              </a:ext>
            </a:extLst>
          </p:cNvPr>
          <p:cNvSpPr txBox="1">
            <a:spLocks/>
          </p:cNvSpPr>
          <p:nvPr/>
        </p:nvSpPr>
        <p:spPr>
          <a:xfrm>
            <a:off x="1844902" y="3802532"/>
            <a:ext cx="3872408" cy="1098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>
              <a:solidFill>
                <a:srgbClr val="0020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95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road with a building on the side and mountains in the background&#10;&#10;Description automatically generated with medium confidence">
            <a:extLst>
              <a:ext uri="{FF2B5EF4-FFF2-40B4-BE49-F238E27FC236}">
                <a16:creationId xmlns:a16="http://schemas.microsoft.com/office/drawing/2014/main" id="{E45B9FC6-060F-E5C1-6160-8FDE93FCB3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4" r="9707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9A67DC3-D614-67EA-9FD8-659EED4ED38F}"/>
              </a:ext>
            </a:extLst>
          </p:cNvPr>
          <p:cNvSpPr/>
          <p:nvPr/>
        </p:nvSpPr>
        <p:spPr>
          <a:xfrm>
            <a:off x="-559999" y="-346363"/>
            <a:ext cx="12367491" cy="7204363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037FF034-D951-4FBD-3667-1EB110CE6FB7}"/>
              </a:ext>
            </a:extLst>
          </p:cNvPr>
          <p:cNvSpPr/>
          <p:nvPr/>
        </p:nvSpPr>
        <p:spPr>
          <a:xfrm rot="10800000">
            <a:off x="0" y="-5645"/>
            <a:ext cx="12192000" cy="2167294"/>
          </a:xfrm>
          <a:prstGeom prst="rtTriangle">
            <a:avLst/>
          </a:prstGeom>
          <a:solidFill>
            <a:schemeClr val="bg1">
              <a:alpha val="33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B3C6099E-E8B6-DB01-51E7-8F6AF7A792AB}"/>
              </a:ext>
            </a:extLst>
          </p:cNvPr>
          <p:cNvSpPr/>
          <p:nvPr/>
        </p:nvSpPr>
        <p:spPr>
          <a:xfrm rot="16200000">
            <a:off x="6736258" y="1407903"/>
            <a:ext cx="6856718" cy="4054766"/>
          </a:xfrm>
          <a:prstGeom prst="rtTriangle">
            <a:avLst/>
          </a:prstGeom>
          <a:solidFill>
            <a:schemeClr val="bg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1849779-B4F4-7F5B-4908-B1DB87310E07}"/>
              </a:ext>
            </a:extLst>
          </p:cNvPr>
          <p:cNvSpPr txBox="1">
            <a:spLocks/>
          </p:cNvSpPr>
          <p:nvPr/>
        </p:nvSpPr>
        <p:spPr>
          <a:xfrm>
            <a:off x="1846426" y="1647808"/>
            <a:ext cx="9144000" cy="290051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b="1" dirty="0">
                <a:solidFill>
                  <a:srgbClr val="002053"/>
                </a:solidFill>
                <a:latin typeface="+mn-lt"/>
              </a:rPr>
              <a:t>Desirability vs Engagement Level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5E462716-66A5-8392-6A92-BBA21BABA3B2}"/>
              </a:ext>
            </a:extLst>
          </p:cNvPr>
          <p:cNvSpPr txBox="1">
            <a:spLocks/>
          </p:cNvSpPr>
          <p:nvPr/>
        </p:nvSpPr>
        <p:spPr>
          <a:xfrm>
            <a:off x="1844902" y="3802532"/>
            <a:ext cx="3872408" cy="1098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>
              <a:solidFill>
                <a:srgbClr val="0020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71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picture containing indoor, metal&#10;&#10;Description automatically generated">
            <a:extLst>
              <a:ext uri="{FF2B5EF4-FFF2-40B4-BE49-F238E27FC236}">
                <a16:creationId xmlns:a16="http://schemas.microsoft.com/office/drawing/2014/main" id="{085A730D-6685-78C2-237C-CA3D750F89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18" r="606" b="3089"/>
          <a:stretch/>
        </p:blipFill>
        <p:spPr>
          <a:xfrm>
            <a:off x="-72347" y="-39665"/>
            <a:ext cx="12262824" cy="693861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F167127-0D09-C984-25AE-060DD7B1F7D4}"/>
              </a:ext>
            </a:extLst>
          </p:cNvPr>
          <p:cNvSpPr/>
          <p:nvPr/>
        </p:nvSpPr>
        <p:spPr>
          <a:xfrm>
            <a:off x="490764" y="325027"/>
            <a:ext cx="11268364" cy="62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D6B100-DD65-FA67-9A14-3423959A5E99}"/>
              </a:ext>
            </a:extLst>
          </p:cNvPr>
          <p:cNvSpPr/>
          <p:nvPr/>
        </p:nvSpPr>
        <p:spPr>
          <a:xfrm>
            <a:off x="4285673" y="133368"/>
            <a:ext cx="3620654" cy="554182"/>
          </a:xfrm>
          <a:prstGeom prst="rect">
            <a:avLst/>
          </a:prstGeom>
          <a:solidFill>
            <a:srgbClr val="002053"/>
          </a:solidFill>
          <a:ln w="57150">
            <a:solidFill>
              <a:schemeClr val="bg1">
                <a:alpha val="9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729F97-4664-F4A9-D20A-F5903FD6C318}"/>
              </a:ext>
            </a:extLst>
          </p:cNvPr>
          <p:cNvSpPr txBox="1"/>
          <p:nvPr/>
        </p:nvSpPr>
        <p:spPr>
          <a:xfrm>
            <a:off x="4664343" y="158511"/>
            <a:ext cx="61329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Desirability Score (%)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AEE5311-DE50-2641-4302-BA01EB832E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0043099"/>
              </p:ext>
            </p:extLst>
          </p:nvPr>
        </p:nvGraphicFramePr>
        <p:xfrm>
          <a:off x="293205" y="1293646"/>
          <a:ext cx="5767814" cy="3845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98434C60-5194-A1EF-D310-A31843148644}"/>
              </a:ext>
            </a:extLst>
          </p:cNvPr>
          <p:cNvGrpSpPr/>
          <p:nvPr/>
        </p:nvGrpSpPr>
        <p:grpSpPr>
          <a:xfrm>
            <a:off x="6886188" y="2294888"/>
            <a:ext cx="4760973" cy="1923781"/>
            <a:chOff x="5659559" y="3093299"/>
            <a:chExt cx="3542419" cy="123701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281786F-616D-0C0B-36A4-BB93028B0F27}"/>
                </a:ext>
              </a:extLst>
            </p:cNvPr>
            <p:cNvSpPr txBox="1"/>
            <p:nvPr/>
          </p:nvSpPr>
          <p:spPr>
            <a:xfrm>
              <a:off x="6202515" y="3093299"/>
              <a:ext cx="2623127" cy="336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141414"/>
                  </a:solidFill>
                </a:rPr>
                <a:t>Total Score (Sum * 10)</a:t>
              </a:r>
              <a:endParaRPr lang="en-US" dirty="0">
                <a:solidFill>
                  <a:srgbClr val="141414"/>
                </a:solidFill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82C5D79-E66B-A7EC-57DF-F5A8EF1627D3}"/>
                </a:ext>
              </a:extLst>
            </p:cNvPr>
            <p:cNvCxnSpPr>
              <a:cxnSpLocks/>
            </p:cNvCxnSpPr>
            <p:nvPr/>
          </p:nvCxnSpPr>
          <p:spPr>
            <a:xfrm>
              <a:off x="6119205" y="3582456"/>
              <a:ext cx="2623127" cy="0"/>
            </a:xfrm>
            <a:prstGeom prst="line">
              <a:avLst/>
            </a:prstGeom>
            <a:ln w="76200">
              <a:solidFill>
                <a:srgbClr val="0020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66326B0-CBB6-ADD4-BADC-C7F8173A7A45}"/>
                </a:ext>
              </a:extLst>
            </p:cNvPr>
            <p:cNvSpPr txBox="1"/>
            <p:nvPr/>
          </p:nvSpPr>
          <p:spPr>
            <a:xfrm>
              <a:off x="5659559" y="3716809"/>
              <a:ext cx="3542419" cy="6135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141414"/>
                  </a:solidFill>
                </a:rPr>
                <a:t>Highest Possible Score </a:t>
              </a:r>
            </a:p>
            <a:p>
              <a:pPr algn="ctr"/>
              <a:r>
                <a:rPr lang="en-US" sz="2800" b="1" dirty="0">
                  <a:solidFill>
                    <a:srgbClr val="141414"/>
                  </a:solidFill>
                </a:rPr>
                <a:t>(270)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F4D44F8-ECA9-A780-F7B4-CD80D9D6BF17}"/>
              </a:ext>
            </a:extLst>
          </p:cNvPr>
          <p:cNvGrpSpPr/>
          <p:nvPr/>
        </p:nvGrpSpPr>
        <p:grpSpPr>
          <a:xfrm>
            <a:off x="3895648" y="1012577"/>
            <a:ext cx="2734921" cy="550905"/>
            <a:chOff x="4664343" y="1588795"/>
            <a:chExt cx="2510272" cy="369332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3C2CFFF9-436E-9E75-F0B2-D12A1D102B45}"/>
                </a:ext>
              </a:extLst>
            </p:cNvPr>
            <p:cNvSpPr/>
            <p:nvPr/>
          </p:nvSpPr>
          <p:spPr>
            <a:xfrm>
              <a:off x="4664343" y="1588795"/>
              <a:ext cx="2442469" cy="369332"/>
            </a:xfrm>
            <a:prstGeom prst="roundRect">
              <a:avLst/>
            </a:prstGeom>
            <a:solidFill>
              <a:srgbClr val="0057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653530A-532E-8E01-82CD-7D3E9416CC7C}"/>
                </a:ext>
              </a:extLst>
            </p:cNvPr>
            <p:cNvSpPr txBox="1"/>
            <p:nvPr/>
          </p:nvSpPr>
          <p:spPr>
            <a:xfrm>
              <a:off x="4706551" y="1646772"/>
              <a:ext cx="2468064" cy="2269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Numbers of Alumni working 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CE1D3C0-093E-ACDA-DDC2-34564A7A7286}"/>
              </a:ext>
            </a:extLst>
          </p:cNvPr>
          <p:cNvGrpSpPr/>
          <p:nvPr/>
        </p:nvGrpSpPr>
        <p:grpSpPr>
          <a:xfrm>
            <a:off x="1744402" y="5130697"/>
            <a:ext cx="3333989" cy="1200329"/>
            <a:chOff x="1787899" y="5192239"/>
            <a:chExt cx="3418395" cy="1230718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FE16A16B-0B41-3C37-3F99-300E73B31CDE}"/>
                </a:ext>
              </a:extLst>
            </p:cNvPr>
            <p:cNvSpPr/>
            <p:nvPr/>
          </p:nvSpPr>
          <p:spPr>
            <a:xfrm>
              <a:off x="1787899" y="5250912"/>
              <a:ext cx="2937963" cy="1134759"/>
            </a:xfrm>
            <a:prstGeom prst="roundRect">
              <a:avLst/>
            </a:prstGeom>
            <a:solidFill>
              <a:srgbClr val="79B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490A213-9F67-B810-3D12-4BB68B47DBA5}"/>
                </a:ext>
              </a:extLst>
            </p:cNvPr>
            <p:cNvSpPr txBox="1"/>
            <p:nvPr/>
          </p:nvSpPr>
          <p:spPr>
            <a:xfrm>
              <a:off x="1844257" y="5192239"/>
              <a:ext cx="3362037" cy="1230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chemeClr val="bg1"/>
                  </a:solidFill>
                </a:rPr>
                <a:t>culture and values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chemeClr val="bg1"/>
                  </a:solidFill>
                </a:rPr>
                <a:t>work/life balance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chemeClr val="bg1"/>
                  </a:solidFill>
                </a:rPr>
                <a:t>compensation&amp; benefits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chemeClr val="bg1"/>
                  </a:solidFill>
                </a:rPr>
                <a:t>career opportunities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196292-B3F2-E39A-94C7-BD24D8DAFECC}"/>
              </a:ext>
            </a:extLst>
          </p:cNvPr>
          <p:cNvGrpSpPr/>
          <p:nvPr/>
        </p:nvGrpSpPr>
        <p:grpSpPr>
          <a:xfrm>
            <a:off x="766639" y="785400"/>
            <a:ext cx="1814401" cy="871846"/>
            <a:chOff x="518785" y="585755"/>
            <a:chExt cx="2335428" cy="1122205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0241DB5-29ED-F3E7-A5F9-23FCD2986D25}"/>
                </a:ext>
              </a:extLst>
            </p:cNvPr>
            <p:cNvSpPr/>
            <p:nvPr/>
          </p:nvSpPr>
          <p:spPr>
            <a:xfrm>
              <a:off x="518785" y="585755"/>
              <a:ext cx="2335428" cy="1122205"/>
            </a:xfrm>
            <a:prstGeom prst="roundRect">
              <a:avLst/>
            </a:prstGeom>
            <a:solidFill>
              <a:srgbClr val="0020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54092BB-A10E-86D9-F0D7-C07AF6927B47}"/>
                </a:ext>
              </a:extLst>
            </p:cNvPr>
            <p:cNvSpPr txBox="1"/>
            <p:nvPr/>
          </p:nvSpPr>
          <p:spPr>
            <a:xfrm>
              <a:off x="579308" y="621439"/>
              <a:ext cx="2214378" cy="1069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b="1" dirty="0">
                  <a:solidFill>
                    <a:schemeClr val="bg1"/>
                  </a:solidFill>
                </a:rPr>
                <a:t>Fortune 500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b="1" dirty="0" err="1">
                  <a:solidFill>
                    <a:schemeClr val="bg1"/>
                  </a:solidFill>
                </a:rPr>
                <a:t>Universum</a:t>
              </a:r>
              <a:endParaRPr lang="en-US" sz="1600" b="1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b="1" dirty="0">
                  <a:solidFill>
                    <a:schemeClr val="bg1"/>
                  </a:solidFill>
                </a:rPr>
                <a:t>Utah Business</a:t>
              </a:r>
            </a:p>
          </p:txBody>
        </p:sp>
      </p:grp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516C1EF1-FE8D-ED6D-DE8D-6A67D94EAD1E}"/>
              </a:ext>
            </a:extLst>
          </p:cNvPr>
          <p:cNvSpPr/>
          <p:nvPr/>
        </p:nvSpPr>
        <p:spPr>
          <a:xfrm>
            <a:off x="5943600" y="2939143"/>
            <a:ext cx="830620" cy="737109"/>
          </a:xfrm>
          <a:prstGeom prst="rightArrow">
            <a:avLst/>
          </a:prstGeom>
          <a:noFill/>
          <a:ln w="57150">
            <a:solidFill>
              <a:srgbClr val="0020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74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indoor, metal&#10;&#10;Description automatically generated">
            <a:extLst>
              <a:ext uri="{FF2B5EF4-FFF2-40B4-BE49-F238E27FC236}">
                <a16:creationId xmlns:a16="http://schemas.microsoft.com/office/drawing/2014/main" id="{0B998ED7-7468-BA28-42B0-4576B3334A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18" r="606" b="3089"/>
          <a:stretch/>
        </p:blipFill>
        <p:spPr>
          <a:xfrm>
            <a:off x="-72347" y="-39665"/>
            <a:ext cx="12262824" cy="69386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D4E35B8-B93A-0B49-63D7-800B0F51306C}"/>
              </a:ext>
            </a:extLst>
          </p:cNvPr>
          <p:cNvSpPr/>
          <p:nvPr/>
        </p:nvSpPr>
        <p:spPr>
          <a:xfrm>
            <a:off x="490764" y="325027"/>
            <a:ext cx="11268364" cy="62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AEEF87-7012-524B-6A15-4CB1ADAD8954}"/>
              </a:ext>
            </a:extLst>
          </p:cNvPr>
          <p:cNvSpPr/>
          <p:nvPr/>
        </p:nvSpPr>
        <p:spPr>
          <a:xfrm>
            <a:off x="4285673" y="133368"/>
            <a:ext cx="3620654" cy="554182"/>
          </a:xfrm>
          <a:prstGeom prst="rect">
            <a:avLst/>
          </a:prstGeom>
          <a:solidFill>
            <a:srgbClr val="002053"/>
          </a:solidFill>
          <a:ln w="57150">
            <a:solidFill>
              <a:schemeClr val="bg1">
                <a:alpha val="9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A5A90-2174-7854-74BA-1C71AF6C22E1}"/>
              </a:ext>
            </a:extLst>
          </p:cNvPr>
          <p:cNvSpPr txBox="1"/>
          <p:nvPr/>
        </p:nvSpPr>
        <p:spPr>
          <a:xfrm>
            <a:off x="4664343" y="158511"/>
            <a:ext cx="61329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Desirability Score (%)</a:t>
            </a:r>
          </a:p>
        </p:txBody>
      </p:sp>
      <p:pic>
        <p:nvPicPr>
          <p:cNvPr id="9" name="Picture 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28A276D8-A7B0-4A14-148F-F04504D831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672" y="1940153"/>
            <a:ext cx="10378548" cy="37495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0D85DA-8913-AEEB-B754-7081B2951CDE}"/>
              </a:ext>
            </a:extLst>
          </p:cNvPr>
          <p:cNvSpPr txBox="1"/>
          <p:nvPr/>
        </p:nvSpPr>
        <p:spPr>
          <a:xfrm>
            <a:off x="5255270" y="1052242"/>
            <a:ext cx="3525454" cy="523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141414"/>
                </a:solidFill>
              </a:rPr>
              <a:t>Examples</a:t>
            </a:r>
            <a:endParaRPr lang="en-US" dirty="0">
              <a:solidFill>
                <a:srgbClr val="141414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9D7E6F-7A71-4460-219B-C3504F2D7AC0}"/>
              </a:ext>
            </a:extLst>
          </p:cNvPr>
          <p:cNvSpPr/>
          <p:nvPr/>
        </p:nvSpPr>
        <p:spPr>
          <a:xfrm>
            <a:off x="3452327" y="2273440"/>
            <a:ext cx="3200400" cy="646760"/>
          </a:xfrm>
          <a:prstGeom prst="rect">
            <a:avLst/>
          </a:prstGeom>
          <a:noFill/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9BC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8B03BF-0C0F-EED5-7C2E-36C3A9ED9D3B}"/>
              </a:ext>
            </a:extLst>
          </p:cNvPr>
          <p:cNvSpPr/>
          <p:nvPr/>
        </p:nvSpPr>
        <p:spPr>
          <a:xfrm>
            <a:off x="6729295" y="2273440"/>
            <a:ext cx="994278" cy="646760"/>
          </a:xfrm>
          <a:prstGeom prst="rect">
            <a:avLst/>
          </a:prstGeom>
          <a:noFill/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5F4AB66-2603-86E2-EF2D-DD6EA15B864C}"/>
              </a:ext>
            </a:extLst>
          </p:cNvPr>
          <p:cNvSpPr/>
          <p:nvPr/>
        </p:nvSpPr>
        <p:spPr>
          <a:xfrm>
            <a:off x="7800141" y="2267189"/>
            <a:ext cx="1077529" cy="646761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9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indoor, metal&#10;&#10;Description automatically generated">
            <a:extLst>
              <a:ext uri="{FF2B5EF4-FFF2-40B4-BE49-F238E27FC236}">
                <a16:creationId xmlns:a16="http://schemas.microsoft.com/office/drawing/2014/main" id="{0B998ED7-7468-BA28-42B0-4576B3334A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18" r="606" b="3089"/>
          <a:stretch/>
        </p:blipFill>
        <p:spPr>
          <a:xfrm>
            <a:off x="-72347" y="-39665"/>
            <a:ext cx="12262824" cy="69386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D4E35B8-B93A-0B49-63D7-800B0F51306C}"/>
              </a:ext>
            </a:extLst>
          </p:cNvPr>
          <p:cNvSpPr/>
          <p:nvPr/>
        </p:nvSpPr>
        <p:spPr>
          <a:xfrm>
            <a:off x="269091" y="325027"/>
            <a:ext cx="11268364" cy="62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AEEF87-7012-524B-6A15-4CB1ADAD8954}"/>
              </a:ext>
            </a:extLst>
          </p:cNvPr>
          <p:cNvSpPr/>
          <p:nvPr/>
        </p:nvSpPr>
        <p:spPr>
          <a:xfrm>
            <a:off x="4285673" y="133368"/>
            <a:ext cx="3620654" cy="554182"/>
          </a:xfrm>
          <a:prstGeom prst="rect">
            <a:avLst/>
          </a:prstGeom>
          <a:solidFill>
            <a:srgbClr val="002053"/>
          </a:solidFill>
          <a:ln w="57150">
            <a:solidFill>
              <a:schemeClr val="bg1">
                <a:alpha val="9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A5A90-2174-7854-74BA-1C71AF6C22E1}"/>
              </a:ext>
            </a:extLst>
          </p:cNvPr>
          <p:cNvSpPr txBox="1"/>
          <p:nvPr/>
        </p:nvSpPr>
        <p:spPr>
          <a:xfrm>
            <a:off x="4664343" y="158511"/>
            <a:ext cx="61329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Desirability Score (%)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0D85DA-8913-AEEB-B754-7081B2951CDE}"/>
              </a:ext>
            </a:extLst>
          </p:cNvPr>
          <p:cNvSpPr txBox="1"/>
          <p:nvPr/>
        </p:nvSpPr>
        <p:spPr>
          <a:xfrm>
            <a:off x="5255270" y="1052242"/>
            <a:ext cx="3525454" cy="523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141414"/>
                </a:solidFill>
              </a:rPr>
              <a:t>Examples</a:t>
            </a:r>
            <a:endParaRPr lang="en-US" dirty="0">
              <a:solidFill>
                <a:srgbClr val="141414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9D7E6F-7A71-4460-219B-C3504F2D7AC0}"/>
              </a:ext>
            </a:extLst>
          </p:cNvPr>
          <p:cNvSpPr/>
          <p:nvPr/>
        </p:nvSpPr>
        <p:spPr>
          <a:xfrm>
            <a:off x="3452327" y="2273440"/>
            <a:ext cx="3200400" cy="646760"/>
          </a:xfrm>
          <a:prstGeom prst="rect">
            <a:avLst/>
          </a:prstGeom>
          <a:noFill/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9BC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8B03BF-0C0F-EED5-7C2E-36C3A9ED9D3B}"/>
              </a:ext>
            </a:extLst>
          </p:cNvPr>
          <p:cNvSpPr/>
          <p:nvPr/>
        </p:nvSpPr>
        <p:spPr>
          <a:xfrm>
            <a:off x="6729295" y="2273440"/>
            <a:ext cx="994278" cy="646760"/>
          </a:xfrm>
          <a:prstGeom prst="rect">
            <a:avLst/>
          </a:prstGeom>
          <a:noFill/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5F4AB66-2603-86E2-EF2D-DD6EA15B864C}"/>
              </a:ext>
            </a:extLst>
          </p:cNvPr>
          <p:cNvSpPr/>
          <p:nvPr/>
        </p:nvSpPr>
        <p:spPr>
          <a:xfrm>
            <a:off x="7800141" y="2267189"/>
            <a:ext cx="1077529" cy="646761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53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3C37EF1-B341-53D4-672D-06DACA6581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74477"/>
              </p:ext>
            </p:extLst>
          </p:nvPr>
        </p:nvGraphicFramePr>
        <p:xfrm>
          <a:off x="1413163" y="1506071"/>
          <a:ext cx="9162451" cy="4670901"/>
        </p:xfrm>
        <a:graphic>
          <a:graphicData uri="http://schemas.openxmlformats.org/drawingml/2006/table">
            <a:tbl>
              <a:tblPr/>
              <a:tblGrid>
                <a:gridCol w="304801">
                  <a:extLst>
                    <a:ext uri="{9D8B030D-6E8A-4147-A177-3AD203B41FA5}">
                      <a16:colId xmlns:a16="http://schemas.microsoft.com/office/drawing/2014/main" val="1684277631"/>
                    </a:ext>
                  </a:extLst>
                </a:gridCol>
                <a:gridCol w="2040167">
                  <a:extLst>
                    <a:ext uri="{9D8B030D-6E8A-4147-A177-3AD203B41FA5}">
                      <a16:colId xmlns:a16="http://schemas.microsoft.com/office/drawing/2014/main" val="3779342803"/>
                    </a:ext>
                  </a:extLst>
                </a:gridCol>
                <a:gridCol w="637219">
                  <a:extLst>
                    <a:ext uri="{9D8B030D-6E8A-4147-A177-3AD203B41FA5}">
                      <a16:colId xmlns:a16="http://schemas.microsoft.com/office/drawing/2014/main" val="2008483311"/>
                    </a:ext>
                  </a:extLst>
                </a:gridCol>
                <a:gridCol w="729348">
                  <a:extLst>
                    <a:ext uri="{9D8B030D-6E8A-4147-A177-3AD203B41FA5}">
                      <a16:colId xmlns:a16="http://schemas.microsoft.com/office/drawing/2014/main" val="2888890939"/>
                    </a:ext>
                  </a:extLst>
                </a:gridCol>
                <a:gridCol w="2019142">
                  <a:extLst>
                    <a:ext uri="{9D8B030D-6E8A-4147-A177-3AD203B41FA5}">
                      <a16:colId xmlns:a16="http://schemas.microsoft.com/office/drawing/2014/main" val="3093414226"/>
                    </a:ext>
                  </a:extLst>
                </a:gridCol>
                <a:gridCol w="3431774">
                  <a:extLst>
                    <a:ext uri="{9D8B030D-6E8A-4147-A177-3AD203B41FA5}">
                      <a16:colId xmlns:a16="http://schemas.microsoft.com/office/drawing/2014/main" val="3575403881"/>
                    </a:ext>
                  </a:extLst>
                </a:gridCol>
              </a:tblGrid>
              <a:tr h="6066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1">
                          <a:effectLst/>
                        </a:rPr>
                        <a:t>Rank</a:t>
                      </a:r>
                    </a:p>
                  </a:txBody>
                  <a:tcPr marL="8525" marR="8525" marT="0" marB="0" anchor="ctr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1">
                          <a:effectLst/>
                        </a:rPr>
                        <a:t>Company</a:t>
                      </a:r>
                    </a:p>
                  </a:txBody>
                  <a:tcPr marL="8525" marR="8525" marT="0" marB="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400" b="1">
                          <a:effectLst/>
                        </a:rPr>
                        <a:t>Number of Alumni</a:t>
                      </a:r>
                      <a:br>
                        <a:rPr lang="en-US" sz="400" b="1">
                          <a:effectLst/>
                        </a:rPr>
                      </a:br>
                      <a:r>
                        <a:rPr lang="en-US" sz="400" b="1">
                          <a:effectLst/>
                        </a:rPr>
                        <a:t>(Linkedin)</a:t>
                      </a:r>
                    </a:p>
                  </a:txBody>
                  <a:tcPr marL="8525" marR="8525" marT="0" marB="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400" b="1">
                          <a:effectLst/>
                        </a:rPr>
                        <a:t>Desirability Score (Rank among Top 100)</a:t>
                      </a:r>
                    </a:p>
                  </a:txBody>
                  <a:tcPr marL="8525" marR="8525" marT="0" marB="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1">
                          <a:effectLst/>
                        </a:rPr>
                        <a:t>Contact</a:t>
                      </a:r>
                    </a:p>
                  </a:txBody>
                  <a:tcPr marL="8525" marR="8525" marT="0" marB="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1">
                          <a:effectLst/>
                        </a:rPr>
                        <a:t>Title</a:t>
                      </a:r>
                    </a:p>
                  </a:txBody>
                  <a:tcPr marL="8525" marR="8525" marT="0" marB="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962048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1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Brigham Young University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9,800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80% (T-24)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Donna Piereder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Manager Staff and Administrative Employment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565680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2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The Church of Jesus Christ of Latter Day Saints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2,400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80% (T-24)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Dimitri Clark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Senior Recruiter, Student Programs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34742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3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Intermountain Healthcare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1,400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69% (T-86)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Marian Janikula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Executive Recruiter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919310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4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Brigham Young University - Idaho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896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19% (100)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Taylor Woods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Employment and Regulatory Compliance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508112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5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Qualtrics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718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79% (T-31)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Kyra Toyama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Recruiter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8381387"/>
                  </a:ext>
                </a:extLst>
              </a:tr>
              <a:tr h="82943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6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Adobe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667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90% (01)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Manali Dutta Chowdhury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University Talent Scout, Technical Recruiting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6479419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7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Intel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599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86% (T-06)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Sarah Harrison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Intern &amp; College Graduate Program Manager, Sales and Marketing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786789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8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United States Air Force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587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77% (T-41)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Carl Ybarra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Senior Operations Coordinator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769198"/>
                  </a:ext>
                </a:extLst>
              </a:tr>
              <a:tr h="82943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9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Microsoft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565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88% (02)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Maggie Bott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Industry Recruiter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8580935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10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Amazon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550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80% (T-24)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Ben Raynor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Senior Recruiter, Student Programs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0445080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11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doTERRA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539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76% (T-48)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Tami Teriipaia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Campus Recruiter &amp; Internship Program Leader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042902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12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Vivint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536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66% (T-96)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Kimberly Wittman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Vice President, Talent Acquisition &amp; HR Business Partner Technology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936797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13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U.S. Army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451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74% (T-59)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Amy Miller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Supervisory HR Specialist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882516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14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Boeing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430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81% (T-20)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Michael Gitto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Director, Labor Relations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191568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15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Alpine School District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427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77% (T-41)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Cami Larsen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Administrator of Human Resources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7114683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16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Nebo School District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418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74% (T-59)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Lana Hiskey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Communications &amp; Community Relations Administrator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129930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17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Deloitte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384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73% (T-72)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Brittany Cicmanec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Campus Recruiting Coordinator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4976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18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Jordan School District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377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68% (T-91)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June LeMaster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Human Resources Administrator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223394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19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Wells Fargo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372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79% (T-31)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Danita Minor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Senior Recruiting Consultant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614310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20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FamilySearch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371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78% (T-35)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Annette Tucker-Matkin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Senior Human Resources Business Partner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162491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21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University of Utah Health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356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77% (T-41)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Alberta Elstein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Department of Pediatrics HR &amp; Academic Coordinator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4362853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22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Northrop Grumman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355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84% (T-11)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Shannell Crabtree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Manager, Talent Acquisition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8492331"/>
                  </a:ext>
                </a:extLst>
              </a:tr>
              <a:tr h="24883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23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Goldman Sachs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348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80% (T-24)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Jessie Lawless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Vice President, Global Head of Campus Recruiting - Consumer and Wealth Management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8131618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24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University of Utah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345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77% (T-41)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800">
                        <a:effectLst/>
                      </a:endParaRP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800">
                        <a:effectLst/>
                      </a:endParaRP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886353"/>
                  </a:ext>
                </a:extLst>
              </a:tr>
              <a:tr h="165888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25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Fidelity Investments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 b="1">
                          <a:effectLst/>
                        </a:rPr>
                        <a:t>334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500">
                          <a:effectLst/>
                        </a:rPr>
                        <a:t>87% (T-03)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>
                          <a:effectLst/>
                        </a:rPr>
                        <a:t>Jan Whitesides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 dirty="0">
                          <a:effectLst/>
                        </a:rPr>
                        <a:t>Talent Acquisition &amp; Management Executive</a:t>
                      </a:r>
                    </a:p>
                  </a:txBody>
                  <a:tcPr marL="8525" marR="8525" marT="0" marB="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7B7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64293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7535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road with a building on the side and mountains in the background&#10;&#10;Description automatically generated with medium confidence">
            <a:extLst>
              <a:ext uri="{FF2B5EF4-FFF2-40B4-BE49-F238E27FC236}">
                <a16:creationId xmlns:a16="http://schemas.microsoft.com/office/drawing/2014/main" id="{E45B9FC6-060F-E5C1-6160-8FDE93FCB3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4" r="9707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9A67DC3-D614-67EA-9FD8-659EED4ED38F}"/>
              </a:ext>
            </a:extLst>
          </p:cNvPr>
          <p:cNvSpPr/>
          <p:nvPr/>
        </p:nvSpPr>
        <p:spPr>
          <a:xfrm>
            <a:off x="-70472" y="-346363"/>
            <a:ext cx="12367491" cy="7204363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037FF034-D951-4FBD-3667-1EB110CE6FB7}"/>
              </a:ext>
            </a:extLst>
          </p:cNvPr>
          <p:cNvSpPr/>
          <p:nvPr/>
        </p:nvSpPr>
        <p:spPr>
          <a:xfrm rot="10800000">
            <a:off x="0" y="-5645"/>
            <a:ext cx="12192000" cy="2167294"/>
          </a:xfrm>
          <a:prstGeom prst="rtTriangle">
            <a:avLst/>
          </a:prstGeom>
          <a:solidFill>
            <a:schemeClr val="bg1">
              <a:alpha val="33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B3C6099E-E8B6-DB01-51E7-8F6AF7A792AB}"/>
              </a:ext>
            </a:extLst>
          </p:cNvPr>
          <p:cNvSpPr/>
          <p:nvPr/>
        </p:nvSpPr>
        <p:spPr>
          <a:xfrm rot="16200000">
            <a:off x="6736258" y="1407903"/>
            <a:ext cx="6856718" cy="4054766"/>
          </a:xfrm>
          <a:prstGeom prst="rtTriangle">
            <a:avLst/>
          </a:prstGeom>
          <a:solidFill>
            <a:schemeClr val="bg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1849779-B4F4-7F5B-4908-B1DB87310E07}"/>
              </a:ext>
            </a:extLst>
          </p:cNvPr>
          <p:cNvSpPr txBox="1">
            <a:spLocks/>
          </p:cNvSpPr>
          <p:nvPr/>
        </p:nvSpPr>
        <p:spPr>
          <a:xfrm>
            <a:off x="1846426" y="1647808"/>
            <a:ext cx="9144000" cy="290051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b="1" dirty="0">
                <a:solidFill>
                  <a:srgbClr val="002053"/>
                </a:solidFill>
                <a:latin typeface="+mn-lt"/>
              </a:rPr>
              <a:t>Vetting Employers for Handshake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5E462716-66A5-8392-6A92-BBA21BABA3B2}"/>
              </a:ext>
            </a:extLst>
          </p:cNvPr>
          <p:cNvSpPr txBox="1">
            <a:spLocks/>
          </p:cNvSpPr>
          <p:nvPr/>
        </p:nvSpPr>
        <p:spPr>
          <a:xfrm>
            <a:off x="1844902" y="3802532"/>
            <a:ext cx="3872408" cy="1098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>
              <a:solidFill>
                <a:srgbClr val="0020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11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CB95D29664B64EBCEBBBBAC263C4D5" ma:contentTypeVersion="4" ma:contentTypeDescription="Create a new document." ma:contentTypeScope="" ma:versionID="2771cb138ab4b93b376634ca1f0fe321">
  <xsd:schema xmlns:xsd="http://www.w3.org/2001/XMLSchema" xmlns:xs="http://www.w3.org/2001/XMLSchema" xmlns:p="http://schemas.microsoft.com/office/2006/metadata/properties" xmlns:ns3="3a1a1827-9de7-4d3f-bcb6-dc00e506972a" targetNamespace="http://schemas.microsoft.com/office/2006/metadata/properties" ma:root="true" ma:fieldsID="2a873ff44920c2323b9c28a019547115" ns3:_="">
    <xsd:import namespace="3a1a1827-9de7-4d3f-bcb6-dc00e506972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1a1827-9de7-4d3f-bcb6-dc00e50697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753F6B0-0867-465F-9A6B-424B1602A6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1a1827-9de7-4d3f-bcb6-dc00e50697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22112DA-85B2-4EE9-A6BE-CF674854327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85AD2B-41FA-4F66-B437-DBABC7E3C81B}">
  <ds:schemaRefs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purl.org/dc/dcmitype/"/>
    <ds:schemaRef ds:uri="http://schemas.microsoft.com/office/2006/documentManagement/types"/>
    <ds:schemaRef ds:uri="http://www.w3.org/XML/1998/namespace"/>
    <ds:schemaRef ds:uri="3a1a1827-9de7-4d3f-bcb6-dc00e506972a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1552</TotalTime>
  <Words>1132</Words>
  <Application>Microsoft Office PowerPoint</Application>
  <PresentationFormat>Widescreen</PresentationFormat>
  <Paragraphs>251</Paragraphs>
  <Slides>16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Employer Engagement</dc:title>
  <dc:creator>Susan Hua</dc:creator>
  <cp:lastModifiedBy>Scott Greenhalgh</cp:lastModifiedBy>
  <cp:revision>18</cp:revision>
  <dcterms:created xsi:type="dcterms:W3CDTF">2022-10-12T18:34:03Z</dcterms:created>
  <dcterms:modified xsi:type="dcterms:W3CDTF">2022-10-25T17:06:34Z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0x010100EACB95D29664B64EBCEBBBBAC263C4D5</vt:lpwstr>
  </property>
</Properties>
</file>