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84" r:id="rId4"/>
  </p:sldMasterIdLst>
  <p:notesMasterIdLst>
    <p:notesMasterId r:id="rId23"/>
  </p:notesMasterIdLst>
  <p:handoutMasterIdLst>
    <p:handoutMasterId r:id="rId24"/>
  </p:handoutMasterIdLst>
  <p:sldIdLst>
    <p:sldId id="290" r:id="rId5"/>
    <p:sldId id="1042" r:id="rId6"/>
    <p:sldId id="1050" r:id="rId7"/>
    <p:sldId id="1041" r:id="rId8"/>
    <p:sldId id="1039" r:id="rId9"/>
    <p:sldId id="990" r:id="rId10"/>
    <p:sldId id="1049" r:id="rId11"/>
    <p:sldId id="1040" r:id="rId12"/>
    <p:sldId id="1044" r:id="rId13"/>
    <p:sldId id="993" r:id="rId14"/>
    <p:sldId id="1043" r:id="rId15"/>
    <p:sldId id="1045" r:id="rId16"/>
    <p:sldId id="1053" r:id="rId17"/>
    <p:sldId id="1048" r:id="rId18"/>
    <p:sldId id="1046" r:id="rId19"/>
    <p:sldId id="1047" r:id="rId20"/>
    <p:sldId id="1054" r:id="rId21"/>
    <p:sldId id="1051" r:id="rId22"/>
  </p:sldIdLst>
  <p:sldSz cx="12192000" cy="6858000"/>
  <p:notesSz cx="6858000" cy="9144000"/>
  <p:embeddedFontLst>
    <p:embeddedFont>
      <p:font typeface="Arial Narrow" panose="020B0604020202020204" pitchFamily="34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ambria" panose="02040503050406030204" pitchFamily="18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lf-Directed Learning" id="{51592B21-9936-4FD8-8859-30C9C50EE213}">
          <p14:sldIdLst>
            <p14:sldId id="290"/>
            <p14:sldId id="1042"/>
            <p14:sldId id="1050"/>
            <p14:sldId id="1041"/>
            <p14:sldId id="1039"/>
            <p14:sldId id="990"/>
            <p14:sldId id="1049"/>
            <p14:sldId id="1040"/>
            <p14:sldId id="1044"/>
            <p14:sldId id="993"/>
            <p14:sldId id="1043"/>
            <p14:sldId id="1045"/>
            <p14:sldId id="1053"/>
            <p14:sldId id="1048"/>
            <p14:sldId id="1046"/>
            <p14:sldId id="1047"/>
            <p14:sldId id="1054"/>
            <p14:sldId id="105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4F43"/>
    <a:srgbClr val="002060"/>
    <a:srgbClr val="003000"/>
    <a:srgbClr val="C00000"/>
    <a:srgbClr val="E7E7E7"/>
    <a:srgbClr val="CCFFCC"/>
    <a:srgbClr val="344D6C"/>
    <a:srgbClr val="0D2B67"/>
    <a:srgbClr val="809E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2D2464-2814-41EA-B827-2A0B12793170}" v="389" dt="2021-08-06T09:46:50.4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2" autoAdjust="0"/>
    <p:restoredTop sz="76254" autoAdjust="0"/>
  </p:normalViewPr>
  <p:slideViewPr>
    <p:cSldViewPr snapToGrid="0">
      <p:cViewPr varScale="1">
        <p:scale>
          <a:sx n="88" d="100"/>
          <a:sy n="88" d="100"/>
        </p:scale>
        <p:origin x="1512" y="176"/>
      </p:cViewPr>
      <p:guideLst/>
    </p:cSldViewPr>
  </p:slideViewPr>
  <p:outlineViewPr>
    <p:cViewPr>
      <p:scale>
        <a:sx n="33" d="100"/>
        <a:sy n="33" d="100"/>
      </p:scale>
      <p:origin x="0" y="-91068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font" Target="fonts/font10.fntdata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5.fntdata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C4F39-274E-474B-951D-4EF842B6D3E2}" type="datetimeFigureOut">
              <a:rPr lang="en-US" smtClean="0">
                <a:latin typeface="Arial Narrow" panose="020B0606020202030204" pitchFamily="34" charset="0"/>
              </a:rPr>
              <a:t>3/11/22</a:t>
            </a:fld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D30E2-05A2-47EB-8FBD-42D143891F07}" type="slidenum">
              <a:rPr lang="en-US" smtClean="0">
                <a:latin typeface="Arial Narrow" panose="020B0606020202030204" pitchFamily="34" charset="0"/>
              </a:rPr>
              <a:t>‹#›</a:t>
            </a:fld>
            <a:endParaRPr 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684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 Narrow" panose="020B0606020202030204" pitchFamily="34" charset="0"/>
              </a:defRPr>
            </a:lvl1pPr>
          </a:lstStyle>
          <a:p>
            <a:fld id="{1144BD91-9045-4FDD-B60E-D3C4965E6380}" type="datetimeFigureOut">
              <a:rPr lang="en-US" smtClean="0"/>
              <a:pPr/>
              <a:t>3/11/22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 Narrow" panose="020B0606020202030204" pitchFamily="34" charset="0"/>
              </a:defRPr>
            </a:lvl1pPr>
          </a:lstStyle>
          <a:p>
            <a:fld id="{9B6BC6E7-BC75-4E45-80F6-3B292C9D14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00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the name and change the logo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18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630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Examples of Bryan’s Swimming Example from the psychomotor domain and similarly in the cognitive domain we can reflect on process, etc., to help students be more thoughtful about work on a project where we only see final project…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647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Plan: </a:t>
            </a:r>
            <a:r>
              <a:rPr lang="en-US" dirty="0"/>
              <a:t>Assess the task, Determine What You Need to Learn, Create the Plan/</a:t>
            </a:r>
            <a:r>
              <a:rPr lang="en-US" dirty="0" err="1"/>
              <a:t>Stategy</a:t>
            </a:r>
            <a:endParaRPr lang="en-US" dirty="0"/>
          </a:p>
          <a:p>
            <a:r>
              <a:rPr lang="en-US" b="1" dirty="0"/>
              <a:t>Execute: </a:t>
            </a:r>
            <a:r>
              <a:rPr lang="en-US" b="0" dirty="0"/>
              <a:t>Apply strategies - </a:t>
            </a:r>
            <a:r>
              <a:rPr lang="en-US" dirty="0"/>
              <a:t>Self-direction to carry out the plan</a:t>
            </a:r>
          </a:p>
          <a:p>
            <a:r>
              <a:rPr lang="en-US" b="1" dirty="0"/>
              <a:t>Monitor: </a:t>
            </a:r>
            <a:r>
              <a:rPr lang="en-US" dirty="0"/>
              <a:t>Sticking with the plan or not? Making progress toward the goal? Adjustments needed?</a:t>
            </a:r>
          </a:p>
          <a:p>
            <a:r>
              <a:rPr lang="en-US" b="1" dirty="0"/>
              <a:t>Evaluate: </a:t>
            </a:r>
            <a:r>
              <a:rPr lang="en-US" dirty="0"/>
              <a:t>Did I accomplish my goal? How well? How effective was my plan? What will I do next time (keep doing and/or change) I face a similar task?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147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5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08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2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98497" y="6258937"/>
            <a:ext cx="3196425" cy="548640"/>
          </a:xfrm>
          <a:prstGeom prst="rect">
            <a:avLst/>
          </a:prstGeom>
          <a:solidFill>
            <a:srgbClr val="122E53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43F71F-68E8-4D0A-8534-20E5ABEA367B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7788" y="3767862"/>
            <a:ext cx="9036424" cy="1469782"/>
          </a:xfrm>
        </p:spPr>
        <p:txBody>
          <a:bodyPr/>
          <a:lstStyle>
            <a:lvl1pPr marL="0" indent="0" algn="ctr">
              <a:buNone/>
              <a:defRPr>
                <a:solidFill>
                  <a:srgbClr val="132D54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rgbClr val="002060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0956897" y="111318"/>
            <a:ext cx="1144988" cy="4373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04" y="5173609"/>
            <a:ext cx="5669280" cy="1060234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H="1">
            <a:off x="1249681" y="3124682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21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0EBB-BA08-4AF0-A04F-0A67C6C8912B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 flipH="1">
            <a:off x="1249681" y="1881890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4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1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8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1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4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713366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009278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716593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009278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1249681" y="1593135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4724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1249681" y="1610036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937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 n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247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91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k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Clippi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57574" y="1493936"/>
            <a:ext cx="1971675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l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Culminating Experience:</a:t>
            </a:r>
          </a:p>
        </p:txBody>
      </p:sp>
    </p:spTree>
    <p:extLst>
      <p:ext uri="{BB962C8B-B14F-4D97-AF65-F5344CB8AC3E}">
        <p14:creationId xmlns:p14="http://schemas.microsoft.com/office/powerpoint/2010/main" val="3537424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793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A8DD-70C1-46B6-8910-0CC5F5D265E2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1108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46308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03641" y="2893004"/>
            <a:ext cx="5523744" cy="923330"/>
            <a:chOff x="1815339" y="1496875"/>
            <a:chExt cx="552374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224081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 flipV="1">
              <a:off x="6164660" y="752995"/>
              <a:ext cx="1" cy="2348844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4132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orient="horz" pos="386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665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</p:spTree>
    <p:extLst>
      <p:ext uri="{BB962C8B-B14F-4D97-AF65-F5344CB8AC3E}">
        <p14:creationId xmlns:p14="http://schemas.microsoft.com/office/powerpoint/2010/main" val="214088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1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9281" y="741493"/>
            <a:ext cx="1463040" cy="8606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Straight Connector 13"/>
          <p:cNvCxnSpPr/>
          <p:nvPr/>
        </p:nvCxnSpPr>
        <p:spPr>
          <a:xfrm flipH="1">
            <a:off x="1249681" y="1602105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829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1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wbo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79" b="29929"/>
          <a:stretch/>
        </p:blipFill>
        <p:spPr>
          <a:xfrm>
            <a:off x="10039525" y="603504"/>
            <a:ext cx="913021" cy="10058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095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927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1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102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9" name="Content Placeholder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298" y="541695"/>
            <a:ext cx="810221" cy="118872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545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1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103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10" name="Shape 320"/>
          <p:cNvPicPr preferRelativeResize="0"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403106" y="682583"/>
            <a:ext cx="153879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868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3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9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Geolo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099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12" name="Shape 328"/>
          <p:cNvPicPr preferRelativeResize="0"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336" y="687699"/>
            <a:ext cx="102398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328"/>
          <p:cNvPicPr preferRelativeResize="0"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90912" y="681220"/>
            <a:ext cx="1556023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568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3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9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R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49681" y="1602103"/>
            <a:ext cx="9692639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249680" y="349190"/>
            <a:ext cx="9692640" cy="16459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9857536" y="640355"/>
            <a:ext cx="1135626" cy="1005840"/>
            <a:chOff x="9857536" y="631390"/>
            <a:chExt cx="1135626" cy="1005840"/>
          </a:xfrm>
        </p:grpSpPr>
        <p:sp>
          <p:nvSpPr>
            <p:cNvPr id="2" name="Oval 1"/>
            <p:cNvSpPr/>
            <p:nvPr userDrawn="1"/>
          </p:nvSpPr>
          <p:spPr>
            <a:xfrm>
              <a:off x="10048878" y="771521"/>
              <a:ext cx="173832" cy="88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anose="020B0606020202030204" pitchFamily="34" charset="0"/>
              </a:endParaRPr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9963156" y="1364456"/>
              <a:ext cx="365760" cy="91440"/>
            </a:xfrm>
            <a:prstGeom prst="ellipse">
              <a:avLst/>
            </a:prstGeom>
            <a:solidFill>
              <a:schemeClr val="bg1"/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anose="020B0606020202030204" pitchFamily="34" charset="0"/>
              </a:endParaRPr>
            </a:p>
          </p:txBody>
        </p:sp>
        <p:pic>
          <p:nvPicPr>
            <p:cNvPr id="9" name="Shape 336"/>
            <p:cNvPicPr preferRelativeResize="0">
              <a:picLocks noChangeAspect="1"/>
            </p:cNvPicPr>
            <p:nvPr userDrawn="1"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857536" y="631390"/>
              <a:ext cx="1135626" cy="100584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44412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3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9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 flipH="1">
            <a:off x="1563446" y="3431740"/>
            <a:ext cx="9025306" cy="0"/>
          </a:xfrm>
          <a:prstGeom prst="line">
            <a:avLst/>
          </a:prstGeom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CD1C-6B01-49D5-BAB0-A96931C61095}" type="datetime1">
              <a:rPr lang="en-US" smtClean="0"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3200" b="0" cap="none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456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 userDrawn="1"/>
        </p:nvSpPr>
        <p:spPr>
          <a:xfrm>
            <a:off x="1486894" y="6344005"/>
            <a:ext cx="3538330" cy="51399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fld id="{C907A035-E320-458B-A227-2406549707E9}" type="datetime1">
              <a:rPr lang="en-US" smtClean="0"/>
              <a:pPr/>
              <a:t>3/11/22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9680" y="2331720"/>
            <a:ext cx="9692640" cy="35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9680" y="349190"/>
            <a:ext cx="9692640" cy="1645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82"/>
          <a:stretch/>
        </p:blipFill>
        <p:spPr>
          <a:xfrm>
            <a:off x="11266594" y="5944158"/>
            <a:ext cx="76852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3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8" r:id="rId3"/>
    <p:sldLayoutId id="2147483699" r:id="rId4"/>
    <p:sldLayoutId id="2147483703" r:id="rId5"/>
    <p:sldLayoutId id="2147483700" r:id="rId6"/>
    <p:sldLayoutId id="2147483701" r:id="rId7"/>
    <p:sldLayoutId id="2147483702" r:id="rId8"/>
    <p:sldLayoutId id="2147483687" r:id="rId9"/>
    <p:sldLayoutId id="2147483688" r:id="rId10"/>
    <p:sldLayoutId id="2147483689" r:id="rId11"/>
    <p:sldLayoutId id="2147483690" r:id="rId12"/>
    <p:sldLayoutId id="2147483697" r:id="rId13"/>
    <p:sldLayoutId id="2147483691" r:id="rId14"/>
    <p:sldLayoutId id="2147483704" r:id="rId15"/>
    <p:sldLayoutId id="2147483692" r:id="rId16"/>
    <p:sldLayoutId id="2147483693" r:id="rId17"/>
    <p:sldLayoutId id="2147483694" r:id="rId18"/>
    <p:sldLayoutId id="2147483695" r:id="rId19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002060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0000"/>
        <a:buFont typeface="Wingdings" pitchFamily="2" charset="2"/>
        <a:buChar char=""/>
        <a:defRPr sz="2400" kern="1200">
          <a:solidFill>
            <a:srgbClr val="002060"/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0000"/>
        <a:buFont typeface="Wingdings" pitchFamily="2" charset="2"/>
        <a:buChar char=""/>
        <a:defRPr sz="22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0000"/>
        <a:buFont typeface="Wingdings" pitchFamily="2" charset="2"/>
        <a:buChar char=""/>
        <a:defRPr sz="2000" kern="1200">
          <a:solidFill>
            <a:srgbClr val="002060"/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0000"/>
        <a:buFont typeface="Wingdings" pitchFamily="2" charset="2"/>
        <a:buChar char=""/>
        <a:defRPr sz="1800" kern="1200">
          <a:solidFill>
            <a:srgbClr val="002060"/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0000"/>
        <a:buFont typeface="Wingdings" pitchFamily="2" charset="2"/>
        <a:buChar char=""/>
        <a:defRPr sz="1600" kern="1200">
          <a:solidFill>
            <a:srgbClr val="002060"/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1296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969718" y="5419023"/>
            <a:ext cx="2644494" cy="453888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/>
              <a:t>March 2022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Self-Directed Learning During the Internship: Reflection-in-Action and Reflection-on-Action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47311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2259E-6F5E-47E9-9BFB-AAFB7B191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Workshopping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9BF55-8ECB-4C2C-AF21-91BFDC7A1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how you could encourage your students to reflect and engage in the stages of the self-directed learning cycle (metacognition)?</a:t>
            </a:r>
          </a:p>
          <a:p>
            <a:pPr lvl="1"/>
            <a:r>
              <a:rPr lang="en-US" dirty="0"/>
              <a:t>I.E. Planning, Executing, Monitoring, and Evaluating</a:t>
            </a:r>
          </a:p>
          <a:p>
            <a:r>
              <a:rPr lang="en-US" dirty="0"/>
              <a:t>Write down your thoughts</a:t>
            </a:r>
          </a:p>
          <a:p>
            <a:r>
              <a:rPr lang="en-US" dirty="0"/>
              <a:t>(if there’s time, we’ll share)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CFA09D5-81C4-492F-A8BE-21B0A1575D31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Please wrap up</a:t>
            </a:r>
            <a:endParaRPr lang="en-US" sz="4800" b="1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304D57E-41BE-40FB-8047-6887927AEA6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1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E4C0D38-D2DB-4257-8442-FCC02D50EA3E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2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0607AC3-9D6B-4298-8B93-434209CA384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3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ABD5FA7-87BB-49E4-8637-D6ADA8F83AD4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4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73DA0DE-A458-4DF6-96F3-023B8890C993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5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89947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6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0"/>
                            </p:stCondLst>
                            <p:childTnLst>
                              <p:par>
                                <p:cTn id="16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7" dur="6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0"/>
                            </p:stCondLst>
                            <p:childTnLst>
                              <p:par>
                                <p:cTn id="23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6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00"/>
                            </p:stCondLst>
                            <p:childTnLst>
                              <p:par>
                                <p:cTn id="2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30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1" dur="6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0000"/>
                            </p:stCondLst>
                            <p:childTnLst>
                              <p:par>
                                <p:cTn id="3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0"/>
                            </p:stCondLst>
                            <p:childTnLst>
                              <p:par>
                                <p:cTn id="37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8" dur="6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66"/>
          <p:cNvSpPr/>
          <p:nvPr/>
        </p:nvSpPr>
        <p:spPr>
          <a:xfrm>
            <a:off x="878773" y="836909"/>
            <a:ext cx="10711543" cy="4873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3200" dirty="0">
                <a:solidFill>
                  <a:srgbClr val="002060"/>
                </a:solidFill>
                <a:cs typeface="Arial"/>
              </a:rPr>
              <a:t>“When I asked him what it was that allowed him to almost intuit the right answer to the problem, he replied, “It takes good judgment.”</a:t>
            </a:r>
          </a:p>
          <a:p>
            <a:endParaRPr lang="en-US" sz="1600" dirty="0">
              <a:solidFill>
                <a:srgbClr val="002060"/>
              </a:solidFill>
              <a:cs typeface="Arial"/>
            </a:endParaRPr>
          </a:p>
          <a:p>
            <a:r>
              <a:rPr lang="en-US" sz="3200" dirty="0">
                <a:solidFill>
                  <a:srgbClr val="002060"/>
                </a:solidFill>
                <a:cs typeface="Arial"/>
              </a:rPr>
              <a:t>“And how do you acquire good judgment?” I asked.</a:t>
            </a:r>
          </a:p>
          <a:p>
            <a:endParaRPr lang="en-US" sz="1600" dirty="0">
              <a:solidFill>
                <a:srgbClr val="002060"/>
              </a:solidFill>
              <a:cs typeface="Arial"/>
            </a:endParaRPr>
          </a:p>
          <a:p>
            <a:r>
              <a:rPr lang="en-US" sz="3200" dirty="0">
                <a:solidFill>
                  <a:srgbClr val="002060"/>
                </a:solidFill>
                <a:cs typeface="Arial"/>
              </a:rPr>
              <a:t>“Good judgment,” he said, “comes from experience.”</a:t>
            </a:r>
          </a:p>
          <a:p>
            <a:endParaRPr lang="en-US" sz="1600" dirty="0">
              <a:solidFill>
                <a:srgbClr val="002060"/>
              </a:solidFill>
              <a:cs typeface="Arial"/>
            </a:endParaRPr>
          </a:p>
          <a:p>
            <a:r>
              <a:rPr lang="en-US" sz="3200" dirty="0">
                <a:solidFill>
                  <a:srgbClr val="002060"/>
                </a:solidFill>
                <a:cs typeface="Arial"/>
              </a:rPr>
              <a:t>“Then, after pausing for just a few seconds and with only a hint of a smile, he added, “And experience comes from bad judgment.”</a:t>
            </a:r>
            <a:endParaRPr sz="3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200" dirty="0">
                <a:solidFill>
                  <a:srgbClr val="002060"/>
                </a:solidFill>
                <a:ea typeface="Arial"/>
                <a:cs typeface="Arial"/>
                <a:sym typeface="Arial"/>
              </a:rPr>
            </a:br>
            <a:endParaRPr sz="2400" dirty="0">
              <a:solidFill>
                <a:srgbClr val="002060"/>
              </a:solidFill>
              <a:ea typeface="Arial Narrow"/>
              <a:cs typeface="Arial Narrow"/>
              <a:sym typeface="Arial Narrow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CFAD6-7448-4940-9CAD-DD13FC7DF352}"/>
              </a:ext>
            </a:extLst>
          </p:cNvPr>
          <p:cNvSpPr txBox="1"/>
          <p:nvPr/>
        </p:nvSpPr>
        <p:spPr>
          <a:xfrm>
            <a:off x="878773" y="5023998"/>
            <a:ext cx="10386626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Kevin J. Worthen, </a:t>
            </a:r>
            <a:r>
              <a:rPr lang="en-US" sz="2400" i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Successfully Failing: Pursuing Our Quest for Perfection, January 6, 2015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382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96BCE8-D0F3-B04A-9410-3C54DF49E4E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030446" y="1899323"/>
            <a:ext cx="5071872" cy="4376582"/>
          </a:xfrm>
        </p:spPr>
        <p:txBody>
          <a:bodyPr/>
          <a:lstStyle/>
          <a:p>
            <a:pPr marL="0" indent="0">
              <a:spcBef>
                <a:spcPts val="200"/>
              </a:spcBef>
              <a:buNone/>
            </a:pPr>
            <a:r>
              <a:rPr lang="en-US" dirty="0"/>
              <a:t>Expands with effort (neuroplasticity)</a:t>
            </a:r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dirty="0"/>
              <a:t>Necessary to grow/get better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dirty="0"/>
              <a:t> 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dirty="0"/>
              <a:t>Part of the learning process</a:t>
            </a:r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dirty="0"/>
              <a:t>This is helpful to my progress</a:t>
            </a:r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dirty="0"/>
              <a:t>I can learn from how they did 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43425B-275B-2444-A25D-9017778EDEF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859797" y="1899323"/>
            <a:ext cx="5071872" cy="4376582"/>
          </a:xfrm>
        </p:spPr>
        <p:txBody>
          <a:bodyPr/>
          <a:lstStyle/>
          <a:p>
            <a:pPr marL="0" indent="0">
              <a:spcBef>
                <a:spcPts val="200"/>
              </a:spcBef>
              <a:buNone/>
            </a:pPr>
            <a:r>
              <a:rPr lang="en-US" dirty="0"/>
              <a:t>Set/unchangeable</a:t>
            </a:r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dirty="0"/>
              <a:t>Shows I’m not smart</a:t>
            </a:r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dirty="0"/>
              <a:t>Shows I am not good at this</a:t>
            </a:r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dirty="0"/>
              <a:t>I don’t like this…</a:t>
            </a:r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dirty="0"/>
              <a:t>They’re just lucky or naturally</a:t>
            </a:r>
            <a:br>
              <a:rPr lang="en-US" dirty="0"/>
            </a:br>
            <a:r>
              <a:rPr lang="en-US" dirty="0"/>
              <a:t>good at this</a:t>
            </a:r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  <a:p>
            <a:pPr marL="0" indent="0">
              <a:spcBef>
                <a:spcPts val="200"/>
              </a:spcBef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8D22D4-5054-5F43-9CB5-FB8E7C55F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Fixed Mindset 		vs.     	   Growth Mindset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A866B7-015A-1146-A37D-01E9BF94C6BA}"/>
              </a:ext>
            </a:extLst>
          </p:cNvPr>
          <p:cNvSpPr txBox="1"/>
          <p:nvPr/>
        </p:nvSpPr>
        <p:spPr>
          <a:xfrm>
            <a:off x="5357867" y="1899323"/>
            <a:ext cx="1476265" cy="399083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>
              <a:spcBef>
                <a:spcPts val="200"/>
              </a:spcBef>
              <a:buClr>
                <a:schemeClr val="accent6">
                  <a:lumMod val="50000"/>
                </a:schemeClr>
              </a:buClr>
              <a:buSzPct val="80000"/>
            </a:pPr>
            <a:r>
              <a:rPr lang="en-US" sz="2400" dirty="0"/>
              <a:t>Intelligence</a:t>
            </a:r>
          </a:p>
          <a:p>
            <a:pPr>
              <a:spcBef>
                <a:spcPts val="200"/>
              </a:spcBef>
              <a:buClr>
                <a:schemeClr val="accent6">
                  <a:lumMod val="50000"/>
                </a:schemeClr>
              </a:buClr>
              <a:buSzPct val="80000"/>
            </a:pPr>
            <a:endParaRPr lang="en-US" sz="2400" dirty="0"/>
          </a:p>
          <a:p>
            <a:pPr>
              <a:spcBef>
                <a:spcPts val="200"/>
              </a:spcBef>
              <a:buClr>
                <a:schemeClr val="accent6">
                  <a:lumMod val="50000"/>
                </a:schemeClr>
              </a:buClr>
              <a:buSzPct val="80000"/>
            </a:pPr>
            <a:r>
              <a:rPr lang="en-US" sz="2400" dirty="0"/>
              <a:t>Effort</a:t>
            </a:r>
          </a:p>
          <a:p>
            <a:pPr>
              <a:spcBef>
                <a:spcPts val="200"/>
              </a:spcBef>
              <a:buClr>
                <a:schemeClr val="accent6">
                  <a:lumMod val="50000"/>
                </a:schemeClr>
              </a:buClr>
              <a:buSzPct val="80000"/>
            </a:pPr>
            <a:endParaRPr lang="en-US" sz="2400" dirty="0"/>
          </a:p>
          <a:p>
            <a:pPr>
              <a:spcBef>
                <a:spcPts val="200"/>
              </a:spcBef>
              <a:buClr>
                <a:schemeClr val="accent6">
                  <a:lumMod val="50000"/>
                </a:schemeClr>
              </a:buClr>
              <a:buSzPct val="80000"/>
            </a:pPr>
            <a:r>
              <a:rPr lang="en-US" sz="2400" dirty="0"/>
              <a:t>Failure</a:t>
            </a:r>
          </a:p>
          <a:p>
            <a:pPr>
              <a:spcBef>
                <a:spcPts val="200"/>
              </a:spcBef>
              <a:buClr>
                <a:schemeClr val="accent6">
                  <a:lumMod val="50000"/>
                </a:schemeClr>
              </a:buClr>
              <a:buSzPct val="80000"/>
            </a:pPr>
            <a:endParaRPr lang="en-US" sz="2400" dirty="0"/>
          </a:p>
          <a:p>
            <a:pPr>
              <a:spcBef>
                <a:spcPts val="200"/>
              </a:spcBef>
              <a:buClr>
                <a:schemeClr val="accent6">
                  <a:lumMod val="50000"/>
                </a:schemeClr>
              </a:buClr>
              <a:buSzPct val="80000"/>
            </a:pPr>
            <a:r>
              <a:rPr lang="en-US" sz="2400" dirty="0"/>
              <a:t>Feedback</a:t>
            </a:r>
          </a:p>
          <a:p>
            <a:pPr>
              <a:spcBef>
                <a:spcPts val="200"/>
              </a:spcBef>
              <a:buClr>
                <a:schemeClr val="accent6">
                  <a:lumMod val="50000"/>
                </a:schemeClr>
              </a:buClr>
              <a:buSzPct val="80000"/>
            </a:pPr>
            <a:endParaRPr lang="en-US" sz="2400" dirty="0"/>
          </a:p>
          <a:p>
            <a:pPr>
              <a:spcBef>
                <a:spcPts val="200"/>
              </a:spcBef>
              <a:buClr>
                <a:schemeClr val="accent6">
                  <a:lumMod val="50000"/>
                </a:schemeClr>
              </a:buClr>
              <a:buSzPct val="80000"/>
            </a:pPr>
            <a:r>
              <a:rPr lang="en-US" sz="2400" dirty="0"/>
              <a:t>Success of </a:t>
            </a:r>
            <a:br>
              <a:rPr lang="en-US" sz="2400" dirty="0"/>
            </a:br>
            <a:r>
              <a:rPr lang="en-US" sz="2400" dirty="0"/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1016777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2259E-6F5E-47E9-9BFB-AAFB7B191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Workshopping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9BF55-8ECB-4C2C-AF21-91BFDC7A1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Brainstorm ideas on how you can support the interns to develop more of a growth mindset perspective?</a:t>
            </a:r>
          </a:p>
          <a:p>
            <a:pPr lvl="1"/>
            <a:r>
              <a:rPr lang="en-US" dirty="0"/>
              <a:t>Elements of reflection assignments?</a:t>
            </a:r>
          </a:p>
          <a:p>
            <a:pPr lvl="1"/>
            <a:r>
              <a:rPr lang="en-US" dirty="0"/>
              <a:t>Part of orientation materials or seminars?</a:t>
            </a:r>
          </a:p>
          <a:p>
            <a:pPr lvl="1"/>
            <a:r>
              <a:rPr lang="en-US" dirty="0"/>
              <a:t>Other?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CFA09D5-81C4-492F-A8BE-21B0A1575D31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Please wrap up</a:t>
            </a:r>
            <a:endParaRPr lang="en-US" sz="4800" b="1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304D57E-41BE-40FB-8047-6887927AEA6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1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E4C0D38-D2DB-4257-8442-FCC02D50EA3E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2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0607AC3-9D6B-4298-8B93-434209CA384A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3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ABD5FA7-87BB-49E4-8637-D6ADA8F83AD4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4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73DA0DE-A458-4DF6-96F3-023B8890C993}"/>
              </a:ext>
            </a:extLst>
          </p:cNvPr>
          <p:cNvSpPr>
            <a:spLocks noChangeAspect="1"/>
          </p:cNvSpPr>
          <p:nvPr/>
        </p:nvSpPr>
        <p:spPr>
          <a:xfrm>
            <a:off x="8747760" y="3703320"/>
            <a:ext cx="2194560" cy="219456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/>
              <a:t>5</a:t>
            </a:r>
          </a:p>
          <a:p>
            <a:pPr algn="ctr"/>
            <a:r>
              <a:rPr lang="en-US" sz="1600" b="1" dirty="0"/>
              <a:t>minutes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79088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6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0"/>
                            </p:stCondLst>
                            <p:childTnLst>
                              <p:par>
                                <p:cTn id="16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7" dur="6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0"/>
                            </p:stCondLst>
                            <p:childTnLst>
                              <p:par>
                                <p:cTn id="23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6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00"/>
                            </p:stCondLst>
                            <p:childTnLst>
                              <p:par>
                                <p:cTn id="2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30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1" dur="6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0000"/>
                            </p:stCondLst>
                            <p:childTnLst>
                              <p:par>
                                <p:cTn id="3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0"/>
                            </p:stCondLst>
                            <p:childTnLst>
                              <p:par>
                                <p:cTn id="37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8" dur="6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odelThinkers - Focused and Diffuse Thinking">
            <a:extLst>
              <a:ext uri="{FF2B5EF4-FFF2-40B4-BE49-F238E27FC236}">
                <a16:creationId xmlns:a16="http://schemas.microsoft.com/office/drawing/2014/main" id="{57620F5B-088B-4046-A64C-8F49A896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294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81DC6-5A63-964C-BB89-3ABBC1D6D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Focused vs Diffuse Modes of Thinking</a:t>
            </a:r>
          </a:p>
        </p:txBody>
      </p:sp>
      <p:pic>
        <p:nvPicPr>
          <p:cNvPr id="1026" name="Picture 2" descr="Learning How to Learn | Nick Greenquist">
            <a:extLst>
              <a:ext uri="{FF2B5EF4-FFF2-40B4-BE49-F238E27FC236}">
                <a16:creationId xmlns:a16="http://schemas.microsoft.com/office/drawing/2014/main" id="{97A069BF-B80B-F948-9EBF-2A4BD0144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939" y="1695138"/>
            <a:ext cx="7786122" cy="516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24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81DC6-5A63-964C-BB89-3ABBC1D6D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Move to a Diffuse Mode of Thinking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C9867-B430-AE4C-9ADA-8ECAC747F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9680" y="1928766"/>
            <a:ext cx="9692640" cy="3566160"/>
          </a:xfrm>
        </p:spPr>
        <p:txBody>
          <a:bodyPr/>
          <a:lstStyle/>
          <a:p>
            <a:r>
              <a:rPr lang="en-US" dirty="0"/>
              <a:t>Active break</a:t>
            </a:r>
          </a:p>
          <a:p>
            <a:pPr lvl="1"/>
            <a:r>
              <a:rPr lang="en-US" dirty="0"/>
              <a:t>Walk</a:t>
            </a:r>
          </a:p>
          <a:p>
            <a:pPr lvl="1"/>
            <a:r>
              <a:rPr lang="en-US" dirty="0"/>
              <a:t>Dance</a:t>
            </a:r>
          </a:p>
          <a:p>
            <a:pPr lvl="1"/>
            <a:r>
              <a:rPr lang="en-US" dirty="0"/>
              <a:t>Other movement</a:t>
            </a:r>
          </a:p>
          <a:p>
            <a:r>
              <a:rPr lang="en-US" dirty="0"/>
              <a:t>Meditation</a:t>
            </a:r>
          </a:p>
          <a:p>
            <a:r>
              <a:rPr lang="en-US" dirty="0"/>
              <a:t>Pomodoro Technique</a:t>
            </a:r>
          </a:p>
          <a:p>
            <a:r>
              <a:rPr lang="en-US" dirty="0"/>
              <a:t>Sleep</a:t>
            </a:r>
          </a:p>
          <a:p>
            <a:r>
              <a:rPr lang="en-US" dirty="0"/>
              <a:t>Etc.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145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81DC6-5A63-964C-BB89-3ABBC1D6D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it All Together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540E7C-761E-6448-B41A-4307D5B548BD}"/>
              </a:ext>
            </a:extLst>
          </p:cNvPr>
          <p:cNvSpPr/>
          <p:nvPr/>
        </p:nvSpPr>
        <p:spPr>
          <a:xfrm>
            <a:off x="4885707" y="1713018"/>
            <a:ext cx="2420585" cy="2139538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Effective Learning Outcomes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22D46F4-0AB3-7B41-9446-A8375ADB308B}"/>
              </a:ext>
            </a:extLst>
          </p:cNvPr>
          <p:cNvSpPr/>
          <p:nvPr/>
        </p:nvSpPr>
        <p:spPr>
          <a:xfrm>
            <a:off x="2936175" y="3884224"/>
            <a:ext cx="2420585" cy="2139538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Valid</a:t>
            </a:r>
          </a:p>
          <a:p>
            <a:pPr algn="ctr"/>
            <a:r>
              <a:rPr lang="en-US" sz="2400" dirty="0"/>
              <a:t>Assessments of Learning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A476E1B-B36B-674C-AAF0-0AD20291DE44}"/>
              </a:ext>
            </a:extLst>
          </p:cNvPr>
          <p:cNvSpPr/>
          <p:nvPr/>
        </p:nvSpPr>
        <p:spPr>
          <a:xfrm>
            <a:off x="6835242" y="3884224"/>
            <a:ext cx="2420585" cy="2139538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Quality Learning Activities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912B68F-F62E-274A-AB8C-62C71B2DD531}"/>
              </a:ext>
            </a:extLst>
          </p:cNvPr>
          <p:cNvCxnSpPr>
            <a:cxnSpLocks/>
            <a:stCxn id="6" idx="6"/>
            <a:endCxn id="8" idx="0"/>
          </p:cNvCxnSpPr>
          <p:nvPr/>
        </p:nvCxnSpPr>
        <p:spPr>
          <a:xfrm>
            <a:off x="7306292" y="2782787"/>
            <a:ext cx="739243" cy="1101437"/>
          </a:xfrm>
          <a:prstGeom prst="line">
            <a:avLst/>
          </a:prstGeom>
          <a:ln w="76200"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81510E-FCB5-554A-958C-97BAFD718836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5356760" y="4953993"/>
            <a:ext cx="1478482" cy="0"/>
          </a:xfrm>
          <a:prstGeom prst="line">
            <a:avLst/>
          </a:prstGeom>
          <a:ln w="76200"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4454D12-6B03-9A42-AFC0-62726796FF8E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flipH="1">
            <a:off x="4146468" y="2782787"/>
            <a:ext cx="739239" cy="1101437"/>
          </a:xfrm>
          <a:prstGeom prst="line">
            <a:avLst/>
          </a:prstGeom>
          <a:ln w="76200"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093921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0C5EC-11E9-C74F-BB89-07F26814F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B8F9F-5000-694A-9433-8AEBE2F31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Arial"/>
                <a:cs typeface="Arial"/>
                <a:sym typeface="Arial"/>
              </a:rPr>
              <a:t>Ambrose, S.A., et al (2010). How Learning Works.</a:t>
            </a:r>
          </a:p>
          <a:p>
            <a:r>
              <a:rPr lang="en-US" dirty="0">
                <a:ea typeface="Arial"/>
                <a:cs typeface="Arial"/>
                <a:sym typeface="Arial"/>
              </a:rPr>
              <a:t>Dweck, C. (2007). Mindset: The New Psychology of Success.</a:t>
            </a:r>
          </a:p>
          <a:p>
            <a:r>
              <a:rPr lang="en-US" dirty="0">
                <a:ea typeface="Arial"/>
                <a:cs typeface="Arial"/>
                <a:sym typeface="Arial"/>
              </a:rPr>
              <a:t>Oakley, B., </a:t>
            </a:r>
            <a:r>
              <a:rPr lang="en-US" dirty="0" err="1">
                <a:ea typeface="Arial"/>
                <a:cs typeface="Arial"/>
                <a:sym typeface="Arial"/>
              </a:rPr>
              <a:t>Rogowsky</a:t>
            </a:r>
            <a:r>
              <a:rPr lang="en-US" dirty="0">
                <a:ea typeface="Arial"/>
                <a:cs typeface="Arial"/>
                <a:sym typeface="Arial"/>
              </a:rPr>
              <a:t>, B., </a:t>
            </a:r>
            <a:r>
              <a:rPr lang="en-US" dirty="0" err="1">
                <a:ea typeface="Arial"/>
                <a:cs typeface="Arial"/>
                <a:sym typeface="Arial"/>
              </a:rPr>
              <a:t>Sejnowski</a:t>
            </a:r>
            <a:r>
              <a:rPr lang="en-US" dirty="0">
                <a:ea typeface="Arial"/>
                <a:cs typeface="Arial"/>
                <a:sym typeface="Arial"/>
              </a:rPr>
              <a:t>, T. J. (2021). Uncommon Sense Teaching.</a:t>
            </a:r>
          </a:p>
          <a:p>
            <a:r>
              <a:rPr lang="en-US" dirty="0"/>
              <a:t>Schön, D. (1987). Educating the Reflective Practitioner. </a:t>
            </a:r>
            <a:endParaRPr lang="en-US" dirty="0">
              <a:ea typeface="Arial"/>
              <a:cs typeface="Arial"/>
              <a:sym typeface="Arial"/>
            </a:endParaRPr>
          </a:p>
          <a:p>
            <a:r>
              <a:rPr lang="en-US" dirty="0">
                <a:ea typeface="Arial"/>
                <a:cs typeface="Arial"/>
                <a:sym typeface="Arial"/>
              </a:rPr>
              <a:t>Worthen, K.J. (2015, Jan 6). </a:t>
            </a:r>
            <a:r>
              <a:rPr lang="en-US" i="1" dirty="0">
                <a:ea typeface="Arial"/>
                <a:cs typeface="Arial"/>
                <a:sym typeface="Arial"/>
              </a:rPr>
              <a:t>Successfully Failing: Pursuing Our Quest for Perfection. </a:t>
            </a:r>
            <a:r>
              <a:rPr lang="en-US" dirty="0">
                <a:ea typeface="Arial"/>
                <a:cs typeface="Arial"/>
                <a:sym typeface="Arial"/>
              </a:rPr>
              <a:t>BYU Devotional.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544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590A2C-6BC8-4647-8D57-D09B0436A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80" y="2606040"/>
            <a:ext cx="9692640" cy="1645920"/>
          </a:xfrm>
        </p:spPr>
        <p:txBody>
          <a:bodyPr/>
          <a:lstStyle/>
          <a:p>
            <a:r>
              <a:rPr lang="en-US" sz="4800" dirty="0"/>
              <a:t>“The unexamined life is </a:t>
            </a:r>
            <a:br>
              <a:rPr lang="en-US" sz="4800" dirty="0"/>
            </a:br>
            <a:r>
              <a:rPr lang="en-US" sz="4800" dirty="0"/>
              <a:t>not worth living”</a:t>
            </a:r>
            <a:br>
              <a:rPr lang="en-US" dirty="0"/>
            </a:br>
            <a:br>
              <a:rPr lang="en-US" dirty="0"/>
            </a:br>
            <a:r>
              <a:rPr lang="en-US" dirty="0"/>
              <a:t>~ Socrates</a:t>
            </a:r>
          </a:p>
        </p:txBody>
      </p:sp>
    </p:spTree>
    <p:extLst>
      <p:ext uri="{BB962C8B-B14F-4D97-AF65-F5344CB8AC3E}">
        <p14:creationId xmlns:p14="http://schemas.microsoft.com/office/powerpoint/2010/main" val="2048653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590A2C-6BC8-4647-8D57-D09B0436A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80" y="2606040"/>
            <a:ext cx="9692640" cy="1645920"/>
          </a:xfrm>
        </p:spPr>
        <p:txBody>
          <a:bodyPr/>
          <a:lstStyle/>
          <a:p>
            <a:r>
              <a:rPr lang="en-US" sz="4800" dirty="0"/>
              <a:t>“The unexamined [internship] is </a:t>
            </a:r>
            <a:br>
              <a:rPr lang="en-US" sz="4800" dirty="0"/>
            </a:br>
            <a:r>
              <a:rPr lang="en-US" sz="4800" dirty="0"/>
              <a:t>not worth [doing]”</a:t>
            </a:r>
            <a:br>
              <a:rPr lang="en-US" dirty="0"/>
            </a:br>
            <a:br>
              <a:rPr lang="en-US" dirty="0"/>
            </a:br>
            <a:r>
              <a:rPr lang="en-US" dirty="0"/>
              <a:t>~ Socrates</a:t>
            </a:r>
          </a:p>
        </p:txBody>
      </p:sp>
    </p:spTree>
    <p:extLst>
      <p:ext uri="{BB962C8B-B14F-4D97-AF65-F5344CB8AC3E}">
        <p14:creationId xmlns:p14="http://schemas.microsoft.com/office/powerpoint/2010/main" val="3887545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590A2C-6BC8-4647-8D57-D09B0436A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80" y="2606040"/>
            <a:ext cx="9692640" cy="1645920"/>
          </a:xfrm>
        </p:spPr>
        <p:txBody>
          <a:bodyPr/>
          <a:lstStyle/>
          <a:p>
            <a:r>
              <a:rPr lang="en-US" sz="4800" dirty="0"/>
              <a:t>“Some people live and learn, </a:t>
            </a:r>
            <a:br>
              <a:rPr lang="en-US" sz="4800" dirty="0"/>
            </a:br>
            <a:r>
              <a:rPr lang="en-US" sz="4800" dirty="0"/>
              <a:t>other people just live.”</a:t>
            </a:r>
            <a:br>
              <a:rPr lang="en-US" dirty="0"/>
            </a:br>
            <a:br>
              <a:rPr lang="en-US" dirty="0"/>
            </a:br>
            <a:r>
              <a:rPr lang="en-US" dirty="0"/>
              <a:t>~My mother-in-law</a:t>
            </a:r>
          </a:p>
        </p:txBody>
      </p:sp>
    </p:spTree>
    <p:extLst>
      <p:ext uri="{BB962C8B-B14F-4D97-AF65-F5344CB8AC3E}">
        <p14:creationId xmlns:p14="http://schemas.microsoft.com/office/powerpoint/2010/main" val="3271043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297341-E4D7-0A49-B9CC-7BA9FAED1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Experiential Learning Cycle (Kolb, 1984)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848165A-C40C-8947-9984-8D572D924508}"/>
              </a:ext>
            </a:extLst>
          </p:cNvPr>
          <p:cNvSpPr/>
          <p:nvPr/>
        </p:nvSpPr>
        <p:spPr>
          <a:xfrm>
            <a:off x="4166461" y="2212082"/>
            <a:ext cx="3859078" cy="3847751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2489FD4-D2DC-F34A-99EB-289841D6FFE6}"/>
              </a:ext>
            </a:extLst>
          </p:cNvPr>
          <p:cNvSpPr/>
          <p:nvPr/>
        </p:nvSpPr>
        <p:spPr>
          <a:xfrm>
            <a:off x="4719827" y="1748935"/>
            <a:ext cx="2752344" cy="9144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Concrete </a:t>
            </a:r>
            <a:br>
              <a:rPr lang="en-US" sz="2400" dirty="0"/>
            </a:br>
            <a:r>
              <a:rPr lang="en-US" sz="2400" dirty="0"/>
              <a:t>Experience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77C3416-983E-104D-9736-C06D47506E65}"/>
              </a:ext>
            </a:extLst>
          </p:cNvPr>
          <p:cNvSpPr/>
          <p:nvPr/>
        </p:nvSpPr>
        <p:spPr>
          <a:xfrm>
            <a:off x="6648773" y="3694762"/>
            <a:ext cx="2753532" cy="9144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Reflective </a:t>
            </a:r>
            <a:br>
              <a:rPr lang="en-US" sz="2400" dirty="0"/>
            </a:br>
            <a:r>
              <a:rPr lang="en-US" sz="2400" dirty="0"/>
              <a:t>Observation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62AEFF9-3735-DA40-B515-3F99D10195AC}"/>
              </a:ext>
            </a:extLst>
          </p:cNvPr>
          <p:cNvSpPr/>
          <p:nvPr/>
        </p:nvSpPr>
        <p:spPr>
          <a:xfrm>
            <a:off x="4719827" y="5608579"/>
            <a:ext cx="2752344" cy="9144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Abstract Conceptualization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4DE9F51-3983-2646-86D1-58774290630B}"/>
              </a:ext>
            </a:extLst>
          </p:cNvPr>
          <p:cNvSpPr/>
          <p:nvPr/>
        </p:nvSpPr>
        <p:spPr>
          <a:xfrm>
            <a:off x="2790884" y="3678757"/>
            <a:ext cx="2752344" cy="9144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Active Experimentation</a:t>
            </a:r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755E3E9A-BAEF-DA40-ADB7-74D0A25D4C4B}"/>
              </a:ext>
            </a:extLst>
          </p:cNvPr>
          <p:cNvSpPr/>
          <p:nvPr/>
        </p:nvSpPr>
        <p:spPr>
          <a:xfrm rot="9080293">
            <a:off x="7598905" y="3066684"/>
            <a:ext cx="286720" cy="224728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DC1E3F14-FACA-914B-90F1-938D38067E18}"/>
              </a:ext>
            </a:extLst>
          </p:cNvPr>
          <p:cNvSpPr/>
          <p:nvPr/>
        </p:nvSpPr>
        <p:spPr>
          <a:xfrm rot="12603556">
            <a:off x="7623409" y="4996506"/>
            <a:ext cx="286720" cy="224728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BC217913-DD33-874E-9449-E5EAE77906E4}"/>
              </a:ext>
            </a:extLst>
          </p:cNvPr>
          <p:cNvSpPr/>
          <p:nvPr/>
        </p:nvSpPr>
        <p:spPr>
          <a:xfrm rot="20398901">
            <a:off x="4298321" y="4970712"/>
            <a:ext cx="213351" cy="185831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45B1D534-4443-7C4B-80B7-8AD4AE719F4E}"/>
              </a:ext>
            </a:extLst>
          </p:cNvPr>
          <p:cNvSpPr/>
          <p:nvPr/>
        </p:nvSpPr>
        <p:spPr>
          <a:xfrm rot="1989136">
            <a:off x="4311071" y="3066684"/>
            <a:ext cx="286720" cy="224728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74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27D805F-2F07-4BFE-B818-0840DBF2E5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6708290"/>
              </p:ext>
            </p:extLst>
          </p:nvPr>
        </p:nvGraphicFramePr>
        <p:xfrm>
          <a:off x="1040318" y="2042985"/>
          <a:ext cx="10111364" cy="277203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252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78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7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7841">
                  <a:extLst>
                    <a:ext uri="{9D8B030D-6E8A-4147-A177-3AD203B41FA5}">
                      <a16:colId xmlns:a16="http://schemas.microsoft.com/office/drawing/2014/main" val="2241903569"/>
                    </a:ext>
                  </a:extLst>
                </a:gridCol>
              </a:tblGrid>
              <a:tr h="447695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Domains of Learning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695">
                <a:tc>
                  <a:txBody>
                    <a:bodyPr/>
                    <a:lstStyle/>
                    <a:p>
                      <a:r>
                        <a:rPr lang="en-US" b="1" dirty="0"/>
                        <a:t>Cognitive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Affective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Psychomotor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Conative 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2734">
                <a:tc>
                  <a:txBody>
                    <a:bodyPr/>
                    <a:lstStyle/>
                    <a:p>
                      <a:r>
                        <a:rPr lang="en-US" dirty="0"/>
                        <a:t>thinking, reasoning, and communicating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attitudes,</a:t>
                      </a:r>
                      <a:r>
                        <a:rPr lang="en-US" baseline="0" dirty="0"/>
                        <a:t> emotions, and relationships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motor control,</a:t>
                      </a:r>
                      <a:r>
                        <a:rPr lang="en-US" baseline="0" dirty="0"/>
                        <a:t> physical coordination, and skill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volition, intentionality, and self-discipline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390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Project/Paper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Performance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dirty="0"/>
                        <a:t>Exams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Reflection</a:t>
                      </a:r>
                    </a:p>
                    <a:p>
                      <a:r>
                        <a:rPr lang="en-US" dirty="0"/>
                        <a:t>Survey</a:t>
                      </a:r>
                    </a:p>
                    <a:p>
                      <a:r>
                        <a:rPr lang="en-US" dirty="0"/>
                        <a:t>Performance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Performance</a:t>
                      </a:r>
                    </a:p>
                    <a:p>
                      <a:r>
                        <a:rPr lang="en-US" dirty="0"/>
                        <a:t>Project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Reflection</a:t>
                      </a:r>
                    </a:p>
                    <a:p>
                      <a:r>
                        <a:rPr lang="en-US" dirty="0"/>
                        <a:t>Performance</a:t>
                      </a:r>
                    </a:p>
                    <a:p>
                      <a:r>
                        <a:rPr lang="en-US" dirty="0"/>
                        <a:t>Project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835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108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380645-0CFE-C24C-AA67-D45B82C2D8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What’s the difference and why does it matter?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800" dirty="0"/>
              <a:t>*From Donald Schön, Educating the Reflective Practitioner, 1987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AC506E-A8C1-7E49-9302-F30E8E9F9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Reflecting-</a:t>
            </a:r>
            <a:r>
              <a:rPr lang="en-US" b="1" dirty="0"/>
              <a:t>on-</a:t>
            </a:r>
            <a:r>
              <a:rPr lang="en-US" dirty="0"/>
              <a:t>Action vs. Reflecting</a:t>
            </a:r>
            <a:r>
              <a:rPr lang="en-US" b="1" dirty="0"/>
              <a:t>-in-</a:t>
            </a:r>
            <a:r>
              <a:rPr lang="en-US" dirty="0"/>
              <a:t>Action*</a:t>
            </a:r>
          </a:p>
        </p:txBody>
      </p:sp>
    </p:spTree>
    <p:extLst>
      <p:ext uri="{BB962C8B-B14F-4D97-AF65-F5344CB8AC3E}">
        <p14:creationId xmlns:p14="http://schemas.microsoft.com/office/powerpoint/2010/main" val="2617724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5F451301-A8D9-6B40-8D42-F7BE59D5BD69}"/>
              </a:ext>
            </a:extLst>
          </p:cNvPr>
          <p:cNvSpPr/>
          <p:nvPr/>
        </p:nvSpPr>
        <p:spPr>
          <a:xfrm>
            <a:off x="1414118" y="1995110"/>
            <a:ext cx="9528202" cy="3475792"/>
          </a:xfrm>
          <a:prstGeom prst="ellipse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297341-E4D7-0A49-B9CC-7BA9FAED1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Metacognitive Reflection / Self-Direct Learning Cycle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848165A-C40C-8947-9984-8D572D924508}"/>
              </a:ext>
            </a:extLst>
          </p:cNvPr>
          <p:cNvSpPr/>
          <p:nvPr/>
        </p:nvSpPr>
        <p:spPr>
          <a:xfrm>
            <a:off x="4534976" y="2407824"/>
            <a:ext cx="2997199" cy="2630833"/>
          </a:xfrm>
          <a:prstGeom prst="ellipse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2489FD4-D2DC-F34A-99EB-289841D6FFE6}"/>
              </a:ext>
            </a:extLst>
          </p:cNvPr>
          <p:cNvSpPr/>
          <p:nvPr/>
        </p:nvSpPr>
        <p:spPr>
          <a:xfrm>
            <a:off x="37946" y="3266041"/>
            <a:ext cx="2752344" cy="914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Plan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77C3416-983E-104D-9736-C06D47506E65}"/>
              </a:ext>
            </a:extLst>
          </p:cNvPr>
          <p:cNvSpPr/>
          <p:nvPr/>
        </p:nvSpPr>
        <p:spPr>
          <a:xfrm>
            <a:off x="3158805" y="3266041"/>
            <a:ext cx="2753532" cy="914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Execute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62AEFF9-3735-DA40-B515-3F99D10195AC}"/>
              </a:ext>
            </a:extLst>
          </p:cNvPr>
          <p:cNvSpPr/>
          <p:nvPr/>
        </p:nvSpPr>
        <p:spPr>
          <a:xfrm>
            <a:off x="6280852" y="3266041"/>
            <a:ext cx="2752344" cy="914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Monitor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4DE9F51-3983-2646-86D1-58774290630B}"/>
              </a:ext>
            </a:extLst>
          </p:cNvPr>
          <p:cNvSpPr/>
          <p:nvPr/>
        </p:nvSpPr>
        <p:spPr>
          <a:xfrm>
            <a:off x="9401710" y="3266041"/>
            <a:ext cx="2752344" cy="914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Evaluate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F492C5F9-AD7D-9A4F-82A6-C4C1D4ACE8F3}"/>
              </a:ext>
            </a:extLst>
          </p:cNvPr>
          <p:cNvSpPr/>
          <p:nvPr/>
        </p:nvSpPr>
        <p:spPr>
          <a:xfrm>
            <a:off x="2827053" y="3583219"/>
            <a:ext cx="289287" cy="343508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FEFA0C57-18EB-9441-B376-47C8EE05B0C7}"/>
              </a:ext>
            </a:extLst>
          </p:cNvPr>
          <p:cNvSpPr/>
          <p:nvPr/>
        </p:nvSpPr>
        <p:spPr>
          <a:xfrm>
            <a:off x="9092604" y="3583219"/>
            <a:ext cx="289287" cy="343508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999EBFDF-A327-AB49-87F2-60593EA36B1C}"/>
              </a:ext>
            </a:extLst>
          </p:cNvPr>
          <p:cNvSpPr/>
          <p:nvPr/>
        </p:nvSpPr>
        <p:spPr>
          <a:xfrm rot="16200000">
            <a:off x="5922135" y="1878713"/>
            <a:ext cx="286720" cy="22472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0A2E924C-B8A3-9A49-B652-11F65D9F541E}"/>
              </a:ext>
            </a:extLst>
          </p:cNvPr>
          <p:cNvSpPr/>
          <p:nvPr/>
        </p:nvSpPr>
        <p:spPr>
          <a:xfrm rot="5400000">
            <a:off x="5952641" y="5358538"/>
            <a:ext cx="286720" cy="22472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B75827D4-D4FE-7A48-91E7-CC7FDC6B6D2A}"/>
              </a:ext>
            </a:extLst>
          </p:cNvPr>
          <p:cNvSpPr/>
          <p:nvPr/>
        </p:nvSpPr>
        <p:spPr>
          <a:xfrm rot="5400000">
            <a:off x="5918736" y="4928458"/>
            <a:ext cx="286720" cy="22472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3981F196-3F30-8B46-A174-D2979FB1BF7F}"/>
              </a:ext>
            </a:extLst>
          </p:cNvPr>
          <p:cNvSpPr/>
          <p:nvPr/>
        </p:nvSpPr>
        <p:spPr>
          <a:xfrm rot="16200000">
            <a:off x="5915337" y="2310958"/>
            <a:ext cx="286720" cy="22472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26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6" grpId="0" animBg="1"/>
      <p:bldP spid="8" grpId="0" animBg="1"/>
      <p:bldP spid="9" grpId="0" animBg="1"/>
      <p:bldP spid="10" grpId="0" animBg="1"/>
      <p:bldP spid="2" grpId="0" animBg="1"/>
      <p:bldP spid="12" grpId="0" animBg="1"/>
      <p:bldP spid="4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3D932D8A-A123-F040-86D6-742BF02D3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983" y="0"/>
            <a:ext cx="8834034" cy="687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112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for project post-mortem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A+ Font Scheme">
      <a:majorFont>
        <a:latin typeface="Cambria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  <a:ln>
          <a:solidFill>
            <a:schemeClr val="accent1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for project post-mortem" id="{42F01CCD-FDAC-4DB9-99AB-456DC36F8B8C}" vid="{1808E04F-CF50-4371-A088-91C77318EA90}"/>
    </a:ext>
  </a:extLst>
</a:theme>
</file>

<file path=ppt/theme/theme2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B929BB612CB4698D282EFB3637F6C" ma:contentTypeVersion="12" ma:contentTypeDescription="Create a new document." ma:contentTypeScope="" ma:versionID="7156e5355b9a03dd4dc19206fa0ed77f">
  <xsd:schema xmlns:xsd="http://www.w3.org/2001/XMLSchema" xmlns:xs="http://www.w3.org/2001/XMLSchema" xmlns:p="http://schemas.microsoft.com/office/2006/metadata/properties" xmlns:ns3="d32a3e56-4cb2-47b3-942d-d2489d8e34fd" xmlns:ns4="0a8397fb-7de8-4b03-934d-423740fb38f6" targetNamespace="http://schemas.microsoft.com/office/2006/metadata/properties" ma:root="true" ma:fieldsID="c28538f6b128aa46d171bfa322c66d48" ns3:_="" ns4:_="">
    <xsd:import namespace="d32a3e56-4cb2-47b3-942d-d2489d8e34fd"/>
    <xsd:import namespace="0a8397fb-7de8-4b03-934d-423740fb38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2a3e56-4cb2-47b3-942d-d2489d8e34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8397fb-7de8-4b03-934d-423740fb38f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BA50EF-431C-45C7-8472-C7C66485CE8F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elements/1.1/"/>
    <ds:schemaRef ds:uri="http://purl.org/dc/dcmitype/"/>
    <ds:schemaRef ds:uri="0a8397fb-7de8-4b03-934d-423740fb38f6"/>
    <ds:schemaRef ds:uri="d32a3e56-4cb2-47b3-942d-d2489d8e34fd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A95C1D4-5C94-4C9D-A3A3-39BB13D5F3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2a3e56-4cb2-47b3-942d-d2489d8e34fd"/>
    <ds:schemaRef ds:uri="0a8397fb-7de8-4b03-934d-423740fb38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A5ECF88-3D41-462A-9D35-512A14D91FA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720</Words>
  <Application>Microsoft Macintosh PowerPoint</Application>
  <PresentationFormat>Widescreen</PresentationFormat>
  <Paragraphs>144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 Narrow</vt:lpstr>
      <vt:lpstr>Cambria</vt:lpstr>
      <vt:lpstr>Calibri</vt:lpstr>
      <vt:lpstr>Wingdings</vt:lpstr>
      <vt:lpstr>Arial</vt:lpstr>
      <vt:lpstr>Presentation for project post-mortem</vt:lpstr>
      <vt:lpstr>Self-Directed Learning During the Internship: Reflection-in-Action and Reflection-on-Action</vt:lpstr>
      <vt:lpstr>“The unexamined life is  not worth living”  ~ Socrates</vt:lpstr>
      <vt:lpstr>“The unexamined [internship] is  not worth [doing]”  ~ Socrates</vt:lpstr>
      <vt:lpstr>“Some people live and learn,  other people just live.”  ~My mother-in-law</vt:lpstr>
      <vt:lpstr>The Experiential Learning Cycle (Kolb, 1984)</vt:lpstr>
      <vt:lpstr>PowerPoint Presentation</vt:lpstr>
      <vt:lpstr>Reflecting-on-Action vs. Reflecting-in-Action*</vt:lpstr>
      <vt:lpstr>Metacognitive Reflection / Self-Direct Learning Cycle</vt:lpstr>
      <vt:lpstr>PowerPoint Presentation</vt:lpstr>
      <vt:lpstr>Workshopping Time</vt:lpstr>
      <vt:lpstr>PowerPoint Presentation</vt:lpstr>
      <vt:lpstr>Fixed Mindset   vs.         Growth Mindset</vt:lpstr>
      <vt:lpstr>Workshopping Time</vt:lpstr>
      <vt:lpstr>PowerPoint Presentation</vt:lpstr>
      <vt:lpstr>Focused vs Diffuse Modes of Thinking</vt:lpstr>
      <vt:lpstr>Ways to Move to a Diffuse Mode of Thinking</vt:lpstr>
      <vt:lpstr>Putting it All Together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2021-07-08T00:17:44Z</dcterms:created>
  <dcterms:modified xsi:type="dcterms:W3CDTF">2022-03-11T20:17:42Z</dcterms:modified>
</cp:coreProperties>
</file>