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71" r:id="rId4"/>
    <p:sldId id="275" r:id="rId5"/>
    <p:sldId id="277" r:id="rId6"/>
    <p:sldId id="276" r:id="rId7"/>
    <p:sldId id="279" r:id="rId8"/>
    <p:sldId id="274" r:id="rId9"/>
    <p:sldId id="27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ll Heinrich" initials="BH" lastIdx="1" clrIdx="0">
    <p:extLst>
      <p:ext uri="{19B8F6BF-5375-455C-9EA6-DF929625EA0E}">
        <p15:presenceInfo xmlns:p15="http://schemas.microsoft.com/office/powerpoint/2012/main" userId="S::bheinrich@orbiscommunications.com::710f2a78-7d6c-43a3-b738-2112853449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3" autoAdjust="0"/>
    <p:restoredTop sz="69512" autoAdjust="0"/>
  </p:normalViewPr>
  <p:slideViewPr>
    <p:cSldViewPr snapToGrid="0">
      <p:cViewPr varScale="1">
        <p:scale>
          <a:sx n="69" d="100"/>
          <a:sy n="69" d="100"/>
        </p:scale>
        <p:origin x="5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2D4DC-8215-4DF0-922F-531EC46FEFA5}" type="datetimeFigureOut">
              <a:rPr lang="en-CA" smtClean="0"/>
              <a:t>2021-03-11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7D997-B23E-481E-8269-52C00CC0F6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6686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/>
              <a:t>Background</a:t>
            </a:r>
          </a:p>
          <a:p>
            <a:pPr lvl="1"/>
            <a:r>
              <a:rPr lang="en-CA" dirty="0"/>
              <a:t>Chicagoland, Plumbing </a:t>
            </a:r>
          </a:p>
          <a:p>
            <a:pPr lvl="1"/>
            <a:r>
              <a:rPr lang="en-CA" dirty="0"/>
              <a:t>Northern Illinois University</a:t>
            </a:r>
          </a:p>
          <a:p>
            <a:pPr lvl="1"/>
            <a:r>
              <a:rPr lang="en-CA" dirty="0"/>
              <a:t>Psychology</a:t>
            </a:r>
          </a:p>
          <a:p>
            <a:pPr marL="0" indent="0">
              <a:buNone/>
            </a:pPr>
            <a:r>
              <a:rPr lang="en-CA" dirty="0"/>
              <a:t>Student Affairs</a:t>
            </a:r>
          </a:p>
          <a:p>
            <a:pPr lvl="1"/>
            <a:r>
              <a:rPr lang="en-CA" dirty="0"/>
              <a:t>Michigan State University Student Affairs Administration</a:t>
            </a:r>
          </a:p>
          <a:p>
            <a:pPr lvl="1"/>
            <a:r>
              <a:rPr lang="en-CA" dirty="0"/>
              <a:t>UC Santa Cruz</a:t>
            </a:r>
          </a:p>
          <a:p>
            <a:pPr marL="0" indent="0">
              <a:buNone/>
            </a:pPr>
            <a:r>
              <a:rPr lang="en-CA" dirty="0"/>
              <a:t>Outdoor Education</a:t>
            </a:r>
          </a:p>
          <a:p>
            <a:pPr lvl="1"/>
            <a:r>
              <a:rPr lang="en-CA" dirty="0"/>
              <a:t>Outward Bound</a:t>
            </a:r>
          </a:p>
          <a:p>
            <a:pPr lvl="1"/>
            <a:r>
              <a:rPr lang="en-CA" dirty="0"/>
              <a:t>Ski Bum®</a:t>
            </a:r>
          </a:p>
          <a:p>
            <a:pPr lvl="1"/>
            <a:r>
              <a:rPr lang="en-CA" dirty="0"/>
              <a:t>NOLS</a:t>
            </a:r>
          </a:p>
          <a:p>
            <a:r>
              <a:rPr lang="en-CA" dirty="0"/>
              <a:t>This is relational, how you see me helps you understand some of the assumptions I make</a:t>
            </a:r>
          </a:p>
          <a:p>
            <a:endParaRPr lang="en-CA" dirty="0"/>
          </a:p>
          <a:p>
            <a:pPr marL="0" indent="0">
              <a:buNone/>
            </a:pPr>
            <a:r>
              <a:rPr lang="en-CA" dirty="0"/>
              <a:t>Assessment, Co-Curricular, &amp; Organizations</a:t>
            </a:r>
          </a:p>
          <a:p>
            <a:pPr lvl="1"/>
            <a:r>
              <a:rPr lang="en-CA" sz="2000" dirty="0"/>
              <a:t>MSU Higher, Adult, and Lifelong Education </a:t>
            </a:r>
          </a:p>
          <a:p>
            <a:pPr lvl="1"/>
            <a:r>
              <a:rPr lang="en-CA" sz="2000" dirty="0"/>
              <a:t>The Hub for Innovation in Learning and Technology</a:t>
            </a:r>
          </a:p>
          <a:p>
            <a:pPr lvl="1"/>
            <a:r>
              <a:rPr lang="en-CA" sz="2000" dirty="0"/>
              <a:t>USAID, Innovation Scholars Program </a:t>
            </a:r>
          </a:p>
          <a:p>
            <a:pPr marL="0" indent="0">
              <a:buNone/>
            </a:pPr>
            <a:r>
              <a:rPr lang="en-CA" dirty="0"/>
              <a:t>Scaling</a:t>
            </a:r>
          </a:p>
          <a:p>
            <a:pPr lvl="1"/>
            <a:r>
              <a:rPr lang="en-CA" dirty="0"/>
              <a:t>Orbis, </a:t>
            </a:r>
          </a:p>
          <a:p>
            <a:pPr lvl="1"/>
            <a:r>
              <a:rPr lang="en-CA" dirty="0"/>
              <a:t>Scholarship, </a:t>
            </a:r>
          </a:p>
          <a:p>
            <a:pPr lvl="1"/>
            <a:r>
              <a:rPr lang="en-CA" dirty="0"/>
              <a:t>Leadership</a:t>
            </a:r>
          </a:p>
          <a:p>
            <a:endParaRPr lang="en-CA" dirty="0"/>
          </a:p>
          <a:p>
            <a:r>
              <a:rPr lang="en-CA" dirty="0"/>
              <a:t>Is thought leadership like being a social media influencer?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87D997-B23E-481E-8269-52C00CC0F62C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3369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e're a technology and innovation company with over twenty years of success in higher education, experiential learning, and student career readiness.</a:t>
            </a:r>
            <a:r>
              <a:rPr lang="en-US" sz="1200" b="0" i="0" dirty="0">
                <a:solidFill>
                  <a:srgbClr val="444444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pPr algn="l" rtl="0" fontAlgn="base"/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en-US" sz="1200" b="0" i="0" dirty="0">
                <a:solidFill>
                  <a:srgbClr val="444444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pPr algn="l" rtl="0" fontAlgn="base"/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We help every post-secondary graduate, our partner institutions, &amp; communities reach their potential.</a:t>
            </a:r>
            <a:endParaRPr lang="en-US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87D997-B23E-481E-8269-52C00CC0F62C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27364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Integrated experiential learning takes the essential aspects of experiential learning and explicitly situates it in interdisciplinary course work and meaningful student engagement (Fenton &amp; Gallant, 2016). We interpret IEL to mean learning through reflection on experiences that engage deep knowledge in broad applications and span co-curricular and curricular environments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87D997-B23E-481E-8269-52C00CC0F62C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12197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F2831-7B1D-4D2D-AFA5-E0C8120979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3C6833-9A0E-413B-9C6C-F2945424D0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8B35D-5C83-404C-8DB0-3A8D61735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92E86-28FA-45CB-B9BD-6EF8313BD20F}" type="datetimeFigureOut">
              <a:rPr lang="en-CA" smtClean="0"/>
              <a:t>2021-03-11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4915DF-ADB8-4DFD-ACE3-CFAE34554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F7C2AC-DB4D-4FC6-AD94-DC5167950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572D-5491-4796-8EA1-93B61E3DEE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54867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EE8A9-42CB-4D7F-9EA3-FBFA3AD1A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54449C-6102-4292-A024-4B505D33CA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46338-97B3-48B9-8F05-7F4F29AF3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92E86-28FA-45CB-B9BD-6EF8313BD20F}" type="datetimeFigureOut">
              <a:rPr lang="en-CA" smtClean="0"/>
              <a:t>2021-03-11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FBB7E3-1161-4C6B-9793-55F5855E0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0346D5-6C3D-4E52-8847-9F84EED11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572D-5491-4796-8EA1-93B61E3DEE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23580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FD46A0-80BB-4F8E-864C-CB402039D9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2A2C46-4A80-474E-BE54-A081539798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ECA4EC-5CA2-467C-8A64-97917A982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92E86-28FA-45CB-B9BD-6EF8313BD20F}" type="datetimeFigureOut">
              <a:rPr lang="en-CA" smtClean="0"/>
              <a:t>2021-03-11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020CB7-511B-498B-8E0A-3F3C80F06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F691-DF31-470C-8C15-996D68602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572D-5491-4796-8EA1-93B61E3DEE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492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B516B-B87B-4362-BD28-95D474C6F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52CEAE-DB6A-49F5-A297-E9776C65F3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42E89D-8218-42C9-BEE7-C03397ED9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92E86-28FA-45CB-B9BD-6EF8313BD20F}" type="datetimeFigureOut">
              <a:rPr lang="en-CA" smtClean="0"/>
              <a:t>2021-03-11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7AFB37-7607-497B-AA6F-44679355E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57473A-0E48-4748-AE75-4A9E27307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572D-5491-4796-8EA1-93B61E3DEE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73406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28A2E-B92C-4730-9566-53381D65B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50F221-F673-4075-AEF3-BA713B32B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C0EDB3-2705-427C-BD1E-FCBAB7A9B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92E86-28FA-45CB-B9BD-6EF8313BD20F}" type="datetimeFigureOut">
              <a:rPr lang="en-CA" smtClean="0"/>
              <a:t>2021-03-11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941CE-0B85-4F7F-8431-2BDA3D202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30FF60-ECE7-4B86-87FF-2A337C3E7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572D-5491-4796-8EA1-93B61E3DEE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8239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BCEBC-60F3-4499-9629-604A4FD9A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9A48AB-314E-4A3C-8F68-64E9C47964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F33EDF-7044-494B-9272-4178E59E31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3B47DF-64F6-4F71-A8D1-31B496772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92E86-28FA-45CB-B9BD-6EF8313BD20F}" type="datetimeFigureOut">
              <a:rPr lang="en-CA" smtClean="0"/>
              <a:t>2021-03-11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3BCBC7-49DB-4D06-9C4B-0735557B7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D23C23-16A9-4AAD-81D4-7C8D196EC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572D-5491-4796-8EA1-93B61E3DEE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0487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7732C-3B45-4E43-94FD-D29EA73B8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B01793-6487-45C4-B905-C92E7E7D4C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EF2776-77E3-41EB-86E1-A1F6BE7A28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DE5077-6E0D-4C5B-81E8-565C919541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96A8E-9C65-4DC9-B05B-D803895556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D869D1-C5BE-42B6-A8D4-46A6ACC4D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92E86-28FA-45CB-B9BD-6EF8313BD20F}" type="datetimeFigureOut">
              <a:rPr lang="en-CA" smtClean="0"/>
              <a:t>2021-03-11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201A9E-1FFF-47AA-A547-ABB45D359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AA3820-E175-4C6E-B22A-055636AC3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572D-5491-4796-8EA1-93B61E3DEE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3439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33FB4-A8ED-4DC3-B6AF-F59F567EF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059978-25A8-4C66-8A8A-6BE78A402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92E86-28FA-45CB-B9BD-6EF8313BD20F}" type="datetimeFigureOut">
              <a:rPr lang="en-CA" smtClean="0"/>
              <a:t>2021-03-11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66EAE9-566D-407B-B638-B844C662D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DFA1CF-60A2-4FE5-833D-0E76F6FDA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572D-5491-4796-8EA1-93B61E3DEE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7999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E5CB41-E5A0-4479-BDEC-662F27FDA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92E86-28FA-45CB-B9BD-6EF8313BD20F}" type="datetimeFigureOut">
              <a:rPr lang="en-CA" smtClean="0"/>
              <a:t>2021-03-11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A19FC0-F84F-423E-BD36-A9C0BF905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8903FF-7087-4B10-9454-1B49DDA13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572D-5491-4796-8EA1-93B61E3DEE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681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A5D24-F20C-4C40-A441-BD71FDCB1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8236C-1BFB-41D4-950D-0251ABB81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8EFDD7-31B4-41A0-878D-E89D418D1E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191421-AEBD-4D48-8508-1D50DE9BA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92E86-28FA-45CB-B9BD-6EF8313BD20F}" type="datetimeFigureOut">
              <a:rPr lang="en-CA" smtClean="0"/>
              <a:t>2021-03-11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945964-DAB8-4896-BBC6-FD75E9DDA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DD5172-EF53-418C-B50F-3BC8F72AC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572D-5491-4796-8EA1-93B61E3DEE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5550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2A184-2A94-407B-8E17-19AA0B005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509CD0-7242-44CF-B355-7A03FE2F3D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C6569F-75AB-4C64-9253-A818549DE9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7E7A64-1F47-4F09-806F-6CF7ECE4C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92E86-28FA-45CB-B9BD-6EF8313BD20F}" type="datetimeFigureOut">
              <a:rPr lang="en-CA" smtClean="0"/>
              <a:t>2021-03-11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7B1DF4-343E-4EF9-BB3E-87A9DF020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E4CB98-45B4-40CF-909C-466081791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572D-5491-4796-8EA1-93B61E3DEE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5575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D5BC2B-ACAB-41B9-89FC-1EF39ADA9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64407-D2A1-4490-BB70-B553D22999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41B697-CB0C-47A0-A34C-4C449F2197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92E86-28FA-45CB-B9BD-6EF8313BD20F}" type="datetimeFigureOut">
              <a:rPr lang="en-CA" smtClean="0"/>
              <a:t>2021-03-11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67034-D3AB-453D-9281-6C0CC5D6C5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8222C-BB6E-4D53-8F1E-A52D2DF0B6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B572D-5491-4796-8EA1-93B61E3DEE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66993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E0A5C5C-2A95-428E-9F6A-0D29EBD57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8395" y="1040837"/>
            <a:ext cx="4754948" cy="4754948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056F38F-7C4E-461D-8709-7D0024AE1F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9411" y="1029607"/>
            <a:ext cx="4754948" cy="4754948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7278469-3C3C-49CE-AEEE-E176A4900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960" y="934855"/>
            <a:ext cx="4754948" cy="4754948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4BE866-5339-4892-BB98-8A9D2E3CB7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2368" y="1877492"/>
            <a:ext cx="4030132" cy="321537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kern="120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Assessing Disciplinary Knowledge </a:t>
            </a:r>
            <a:br>
              <a:rPr lang="en-US" sz="3700" kern="120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3700" kern="120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&amp; Professional Skills </a:t>
            </a:r>
            <a:br>
              <a:rPr lang="en-US" sz="3700" kern="120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3700" kern="120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in Experiential Learning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3DC754C-7E09-422D-A8BB-AF632E90DF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20" name="Graphic 212">
            <a:extLst>
              <a:ext uri="{FF2B5EF4-FFF2-40B4-BE49-F238E27FC236}">
                <a16:creationId xmlns:a16="http://schemas.microsoft.com/office/drawing/2014/main" id="{4C6598AB-1C17-4D54-951C-A082D94AC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8524" y="457812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2" name="Graphic 212">
            <a:extLst>
              <a:ext uri="{FF2B5EF4-FFF2-40B4-BE49-F238E27FC236}">
                <a16:creationId xmlns:a16="http://schemas.microsoft.com/office/drawing/2014/main" id="{C83B66D7-137D-4AC1-B172-53D60F08BE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8524" y="457812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6B92503-6984-4D15-8B98-8718709B78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2976" y="4946663"/>
            <a:ext cx="319941" cy="319941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8DDF938-524E-4C18-A47D-C006278323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2976" y="4946663"/>
            <a:ext cx="319941" cy="31994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FE63E8-09B8-463B-9D41-3D3F0E8A75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4868" y="1130846"/>
            <a:ext cx="5217173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Bill Heinrich, PhD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Orbis , Mindset</a:t>
            </a:r>
          </a:p>
          <a:p>
            <a:pPr algn="l"/>
            <a:endParaRPr lang="en-US" dirty="0">
              <a:solidFill>
                <a:schemeClr val="bg1"/>
              </a:solidFill>
            </a:endParaRPr>
          </a:p>
          <a:p>
            <a:pPr algn="l"/>
            <a:r>
              <a:rPr lang="en-US" dirty="0">
                <a:solidFill>
                  <a:schemeClr val="bg1"/>
                </a:solidFill>
              </a:rPr>
              <a:t>Twitter @billhridesbikes</a:t>
            </a:r>
          </a:p>
          <a:p>
            <a:pPr algn="l"/>
            <a:endParaRPr lang="en-US" dirty="0">
              <a:solidFill>
                <a:schemeClr val="bg1"/>
              </a:solidFill>
            </a:endParaRPr>
          </a:p>
          <a:p>
            <a:pPr algn="l"/>
            <a:r>
              <a:rPr lang="en-US" dirty="0">
                <a:solidFill>
                  <a:schemeClr val="bg1"/>
                </a:solidFill>
              </a:rPr>
              <a:t>March 12, 2021 </a:t>
            </a:r>
            <a:r>
              <a:rPr lang="en-US" b="1" dirty="0">
                <a:solidFill>
                  <a:schemeClr val="bg1"/>
                </a:solidFill>
              </a:rPr>
              <a:t>BYU/LX </a:t>
            </a:r>
            <a:r>
              <a:rPr lang="en-US" b="1" i="0" dirty="0">
                <a:solidFill>
                  <a:schemeClr val="bg1"/>
                </a:solidFill>
                <a:effectLst/>
              </a:rPr>
              <a:t>Experiential Learning </a:t>
            </a:r>
            <a:r>
              <a:rPr lang="en-US" b="1" dirty="0">
                <a:solidFill>
                  <a:schemeClr val="bg1"/>
                </a:solidFill>
              </a:rPr>
              <a:t>Summit-Panel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8" name="Graphic 185">
            <a:extLst>
              <a:ext uri="{FF2B5EF4-FFF2-40B4-BE49-F238E27FC236}">
                <a16:creationId xmlns:a16="http://schemas.microsoft.com/office/drawing/2014/main" id="{3773FAF5-C452-4455-9411-D6AF5EBD4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812239" y="61394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CA0D96-F63C-4F7B-BE16-0F3FE76D7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4F83A81-0546-400A-918A-90C9C48B81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41F692-A5B6-4215-86D9-B1FD4FF26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C0876CB-9C60-4580-8FED-CD64EC7664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879B3B7-48DB-4D3A-BB33-02766EAD3D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02479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DC15DFF-F375-464F-B85D-5B6D6A7A06BA}"/>
              </a:ext>
            </a:extLst>
          </p:cNvPr>
          <p:cNvSpPr txBox="1">
            <a:spLocks/>
          </p:cNvSpPr>
          <p:nvPr/>
        </p:nvSpPr>
        <p:spPr>
          <a:xfrm>
            <a:off x="6506184" y="1844084"/>
            <a:ext cx="50162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dirty="0"/>
              <a:t>	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668AC67-4835-49CC-A212-45FD72AE67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470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5F040C44-84C2-45A9-9AA1-59A12B08E0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2" r="9089" b="11912"/>
          <a:stretch/>
        </p:blipFill>
        <p:spPr>
          <a:xfrm>
            <a:off x="4393364" y="0"/>
            <a:ext cx="8589497" cy="679547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53CF59-B2E0-4034-8B11-269EA1433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0" y="3546409"/>
            <a:ext cx="3977640" cy="296723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200" dirty="0"/>
              <a:t>Bill’s Notes for Experiential Learning Assessment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DEEF35-FE75-4300-B49D-AEEF8CCAB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1247" y="984059"/>
            <a:ext cx="5773522" cy="356286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Seriated Data &amp; Reflections</a:t>
            </a:r>
          </a:p>
          <a:p>
            <a:r>
              <a:rPr lang="en-US" sz="3600" dirty="0">
                <a:solidFill>
                  <a:schemeClr val="tx1"/>
                </a:solidFill>
              </a:rPr>
              <a:t>Holistic Prompts</a:t>
            </a:r>
          </a:p>
          <a:p>
            <a:r>
              <a:rPr lang="en-US" sz="3600" dirty="0">
                <a:solidFill>
                  <a:schemeClr val="tx1"/>
                </a:solidFill>
              </a:rPr>
              <a:t>Consider the ‘Grain Size’ </a:t>
            </a:r>
          </a:p>
          <a:p>
            <a:r>
              <a:rPr lang="en-US" sz="3600" dirty="0">
                <a:solidFill>
                  <a:schemeClr val="tx1"/>
                </a:solidFill>
              </a:rPr>
              <a:t>Intended and Emergent Outcomes</a:t>
            </a:r>
          </a:p>
          <a:p>
            <a:r>
              <a:rPr lang="en-US" sz="3600" dirty="0">
                <a:solidFill>
                  <a:schemeClr val="tx1"/>
                </a:solidFill>
              </a:rPr>
              <a:t>Feedback Rich</a:t>
            </a:r>
          </a:p>
          <a:p>
            <a:endParaRPr lang="en-US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4144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E961F1-4A28-4A5F-BBD4-6E400E5E6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272357"/>
            <a:ext cx="12188824" cy="0"/>
          </a:xfrm>
          <a:prstGeom prst="line">
            <a:avLst/>
          </a:prstGeom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7F57BEA8-497D-4AA8-8A18-BDCD696B25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68596"/>
            <a:ext cx="12192000" cy="173555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DB503C-F219-41B6-AA96-097AB3EE0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073" y="489439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Assessing Critical Thinking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82415D3-DDE5-4D63-8CB3-23A5EC581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4400" y="1479733"/>
            <a:ext cx="2743200" cy="0"/>
          </a:xfrm>
          <a:prstGeom prst="line">
            <a:avLst/>
          </a:prstGeom>
          <a:ln w="19050"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D7193FB-6AE6-4B3B-8F89-56B55DD63B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2201402"/>
            <a:ext cx="12188824" cy="0"/>
          </a:xfrm>
          <a:prstGeom prst="line">
            <a:avLst/>
          </a:prstGeom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Text, letter&#10;&#10;Description automatically generated">
            <a:extLst>
              <a:ext uri="{FF2B5EF4-FFF2-40B4-BE49-F238E27FC236}">
                <a16:creationId xmlns:a16="http://schemas.microsoft.com/office/drawing/2014/main" id="{A8F28890-6EAC-40CD-B52E-65E0E8F602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038" y="2427541"/>
            <a:ext cx="9296825" cy="399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446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34348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DB503C-F219-41B6-AA96-097AB3EE0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073" y="46657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Assessing Critical Thinking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144863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BE7B3F03-4F6C-4DB8-A683-00DBBA58B9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4" y="2509911"/>
            <a:ext cx="7202953" cy="399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918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07FC24-6981-43D9-B525-C7832BA22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11449"/>
            <a:ext cx="4332307" cy="6179552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237FE1-A0FC-4863-8246-16A494D81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742951"/>
            <a:ext cx="3476625" cy="4962524"/>
          </a:xfrm>
        </p:spPr>
        <p:txBody>
          <a:bodyPr>
            <a:normAutofit/>
          </a:bodyPr>
          <a:lstStyle/>
          <a:p>
            <a:pPr algn="ctr"/>
            <a:r>
              <a:rPr lang="en-CA" sz="4800">
                <a:solidFill>
                  <a:srgbClr val="FFFFFF"/>
                </a:solidFill>
              </a:rPr>
              <a:t>Assessing Mindsets for Design Thinking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A1EBE018-A421-4A00-A707-58617D6C18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822" y="811554"/>
            <a:ext cx="6553545" cy="524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649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74234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237FE1-A0FC-4863-8246-16A494D81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08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Assessing Mindsets for Design Thinking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92878729-F685-4F7A-A056-9756E6360D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62" y="844321"/>
            <a:ext cx="6553545" cy="5177299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2777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042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3151F6E-6530-403D-BE87-7D659FC2FDAB}"/>
              </a:ext>
            </a:extLst>
          </p:cNvPr>
          <p:cNvSpPr txBox="1">
            <a:spLocks/>
          </p:cNvSpPr>
          <p:nvPr/>
        </p:nvSpPr>
        <p:spPr>
          <a:xfrm>
            <a:off x="838200" y="169068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F532055-30EE-46BB-93D7-0EA23F1BAD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127594"/>
              </p:ext>
            </p:extLst>
          </p:nvPr>
        </p:nvGraphicFramePr>
        <p:xfrm>
          <a:off x="1001712" y="1595778"/>
          <a:ext cx="10515601" cy="4491944"/>
        </p:xfrm>
        <a:graphic>
          <a:graphicData uri="http://schemas.openxmlformats.org/drawingml/2006/table">
            <a:tbl>
              <a:tblPr/>
              <a:tblGrid>
                <a:gridCol w="5260388">
                  <a:extLst>
                    <a:ext uri="{9D8B030D-6E8A-4147-A177-3AD203B41FA5}">
                      <a16:colId xmlns:a16="http://schemas.microsoft.com/office/drawing/2014/main" val="688037860"/>
                    </a:ext>
                  </a:extLst>
                </a:gridCol>
                <a:gridCol w="5255213">
                  <a:extLst>
                    <a:ext uri="{9D8B030D-6E8A-4147-A177-3AD203B41FA5}">
                      <a16:colId xmlns:a16="http://schemas.microsoft.com/office/drawing/2014/main" val="1691415611"/>
                    </a:ext>
                  </a:extLst>
                </a:gridCol>
              </a:tblGrid>
              <a:tr h="75692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 of Assessment</a:t>
                      </a:r>
                      <a:endParaRPr lang="en-US" sz="2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545" marR="47545" marT="47545" marB="4754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 outputs</a:t>
                      </a:r>
                      <a:endParaRPr lang="en-CA" sz="2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545" marR="47545" marT="47545" marB="4754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9301618"/>
                  </a:ext>
                </a:extLst>
              </a:tr>
              <a:tr h="1350284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Reflective Learning</a:t>
                      </a:r>
                      <a:endParaRPr lang="en-CA" sz="24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545" marR="47545" marT="47545" marB="4754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143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Visible recursive thinking about process and content; development record during and after course</a:t>
                      </a:r>
                      <a:endParaRPr lang="en-US" sz="2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545" marR="47545" marT="47545" marB="4754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0247733"/>
                  </a:ext>
                </a:extLst>
              </a:tr>
              <a:tr h="1122067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Network Analysis</a:t>
                      </a:r>
                      <a:endParaRPr lang="en-CA" sz="24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545" marR="47545" marT="47545" marB="4754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143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Relationships, strength of collaborations, learning partnerships, teams, during and after course</a:t>
                      </a:r>
                      <a:endParaRPr lang="en-US" sz="24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545" marR="47545" marT="47545" marB="4754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9434978"/>
                  </a:ext>
                </a:extLst>
              </a:tr>
              <a:tr h="1122067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Deliverables &amp; use of feedback</a:t>
                      </a:r>
                      <a:endParaRPr lang="en-CA" sz="24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545" marR="47545" marT="47545" marB="4754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143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Actual project solution, prototype, model, sketches, 3D prints, slide deck, pitch</a:t>
                      </a:r>
                      <a:endParaRPr lang="en-US" sz="2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545" marR="47545" marT="47545" marB="4754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2936083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BCD94B9E-D966-4788-94F6-6FE71D07BA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1313" y="18256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E85B2C-FE46-449E-814B-35A1CF693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750" y="155291"/>
            <a:ext cx="10306050" cy="1325563"/>
          </a:xfr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CA" dirty="0">
                <a:cs typeface="Arial" panose="020B0604020202020204" pitchFamily="34" charset="0"/>
              </a:rPr>
              <a:t>Assessing Integrated Learning</a:t>
            </a:r>
          </a:p>
        </p:txBody>
      </p:sp>
    </p:spTree>
    <p:extLst>
      <p:ext uri="{BB962C8B-B14F-4D97-AF65-F5344CB8AC3E}">
        <p14:creationId xmlns:p14="http://schemas.microsoft.com/office/powerpoint/2010/main" val="1149428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35695-9D04-48F0-A9AF-E9DDE1087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References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922F21-9DF2-4356-8475-243B9A967D74}"/>
              </a:ext>
            </a:extLst>
          </p:cNvPr>
          <p:cNvSpPr txBox="1"/>
          <p:nvPr/>
        </p:nvSpPr>
        <p:spPr>
          <a:xfrm>
            <a:off x="1237672" y="4178003"/>
            <a:ext cx="1019694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0" u="none" strike="noStrike" dirty="0">
                <a:solidFill>
                  <a:srgbClr val="000000"/>
                </a:solidFill>
                <a:effectLst/>
                <a:latin typeface="Raleway"/>
              </a:rPr>
              <a:t>Heinrich, W. F., McCarthy, S., Ludwig, P., Swayne, N, Lewis, E., &amp; Louson, E., (Forthcoming). Testing Assessments of Integrated Experiential Learning in ​</a:t>
            </a:r>
            <a:r>
              <a:rPr lang="en-US" i="1" u="none" strike="noStrike" dirty="0">
                <a:solidFill>
                  <a:srgbClr val="000000"/>
                </a:solidFill>
                <a:effectLst/>
                <a:latin typeface="Raleway"/>
              </a:rPr>
              <a:t>Applying Design Thinking to the Measurement of Experiential Learning. </a:t>
            </a:r>
            <a:r>
              <a:rPr lang="en-US" i="0" u="none" strike="noStrike" dirty="0">
                <a:solidFill>
                  <a:srgbClr val="000000"/>
                </a:solidFill>
                <a:effectLst/>
                <a:latin typeface="Raleway"/>
              </a:rPr>
              <a:t>​Adam Peck and Danielle M. </a:t>
            </a:r>
            <a:r>
              <a:rPr lang="en-US" i="0" u="none" strike="noStrike" dirty="0" err="1">
                <a:solidFill>
                  <a:srgbClr val="000000"/>
                </a:solidFill>
                <a:effectLst/>
                <a:latin typeface="Raleway"/>
              </a:rPr>
              <a:t>DeSawal</a:t>
            </a:r>
            <a:r>
              <a:rPr lang="en-US" i="0" u="none" strike="noStrike" dirty="0">
                <a:solidFill>
                  <a:srgbClr val="000000"/>
                </a:solidFill>
                <a:effectLst/>
                <a:latin typeface="Raleway"/>
              </a:rPr>
              <a:t>, eds. IGI Press.</a:t>
            </a:r>
            <a:r>
              <a:rPr lang="en-US" i="0" dirty="0">
                <a:solidFill>
                  <a:srgbClr val="000000"/>
                </a:solidFill>
                <a:effectLst/>
                <a:latin typeface="Raleway"/>
              </a:rPr>
              <a:t>​</a:t>
            </a:r>
            <a:endParaRPr lang="en-C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459B36-4D30-443D-9BA9-1155394FF350}"/>
              </a:ext>
            </a:extLst>
          </p:cNvPr>
          <p:cNvSpPr txBox="1"/>
          <p:nvPr/>
        </p:nvSpPr>
        <p:spPr>
          <a:xfrm>
            <a:off x="951344" y="1756668"/>
            <a:ext cx="104832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3210"/>
            <a:r>
              <a:rPr lang="en-US" sz="1800" dirty="0">
                <a:solidFill>
                  <a:srgbClr val="000000"/>
                </a:solidFill>
                <a:effectLst/>
                <a:latin typeface="Raleway"/>
                <a:ea typeface="Garamond" panose="02020404030301010803" pitchFamily="18" charset="0"/>
                <a:cs typeface="Garamond" panose="02020404030301010803" pitchFamily="18" charset="0"/>
              </a:rPr>
              <a:t>Heinrich, W., </a:t>
            </a:r>
            <a:r>
              <a:rPr lang="en-US" sz="1800" dirty="0" err="1">
                <a:solidFill>
                  <a:srgbClr val="000000"/>
                </a:solidFill>
                <a:effectLst/>
                <a:latin typeface="Raleway"/>
                <a:ea typeface="Garamond" panose="02020404030301010803" pitchFamily="18" charset="0"/>
                <a:cs typeface="Garamond" panose="02020404030301010803" pitchFamily="18" charset="0"/>
              </a:rPr>
              <a:t>Habron</a:t>
            </a:r>
            <a:r>
              <a:rPr lang="en-US" sz="1800" dirty="0">
                <a:solidFill>
                  <a:srgbClr val="000000"/>
                </a:solidFill>
                <a:effectLst/>
                <a:latin typeface="Raleway"/>
                <a:ea typeface="Garamond" panose="02020404030301010803" pitchFamily="18" charset="0"/>
                <a:cs typeface="Garamond" panose="02020404030301010803" pitchFamily="18" charset="0"/>
              </a:rPr>
              <a:t>, G., Johnson, H., &amp; </a:t>
            </a:r>
            <a:r>
              <a:rPr lang="en-US" sz="1800" dirty="0" err="1">
                <a:solidFill>
                  <a:srgbClr val="000000"/>
                </a:solidFill>
                <a:effectLst/>
                <a:latin typeface="Raleway"/>
                <a:ea typeface="Garamond" panose="02020404030301010803" pitchFamily="18" charset="0"/>
                <a:cs typeface="Garamond" panose="02020404030301010803" pitchFamily="18" charset="0"/>
              </a:rPr>
              <a:t>Goralnik</a:t>
            </a:r>
            <a:r>
              <a:rPr lang="en-US" sz="1800" dirty="0">
                <a:solidFill>
                  <a:srgbClr val="000000"/>
                </a:solidFill>
                <a:effectLst/>
                <a:latin typeface="Raleway"/>
                <a:ea typeface="Garamond" panose="02020404030301010803" pitchFamily="18" charset="0"/>
                <a:cs typeface="Garamond" panose="02020404030301010803" pitchFamily="18" charset="0"/>
              </a:rPr>
              <a:t>, L. (2015). Critical thinking assessment across four sustainability-related experiential learning settings. </a:t>
            </a:r>
            <a:r>
              <a:rPr lang="en-US" sz="1800" i="1" dirty="0">
                <a:solidFill>
                  <a:srgbClr val="000000"/>
                </a:solidFill>
                <a:effectLst/>
                <a:latin typeface="Raleway"/>
                <a:ea typeface="Garamond" panose="02020404030301010803" pitchFamily="18" charset="0"/>
                <a:cs typeface="Garamond" panose="02020404030301010803" pitchFamily="18" charset="0"/>
              </a:rPr>
              <a:t>Journal of Experiential Education, </a:t>
            </a:r>
            <a:r>
              <a:rPr lang="en-US" sz="180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Raleway"/>
                <a:ea typeface="Garamond" panose="02020404030301010803" pitchFamily="18" charset="0"/>
                <a:cs typeface="Garamond" panose="02020404030301010803" pitchFamily="18" charset="0"/>
              </a:rPr>
              <a:t>(38). </a:t>
            </a:r>
            <a:r>
              <a:rPr lang="en-US" sz="18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Raleway"/>
                <a:ea typeface="Garamond" panose="02020404030301010803" pitchFamily="18" charset="0"/>
                <a:cs typeface="Garamond" panose="02020404030301010803" pitchFamily="18" charset="0"/>
              </a:rPr>
              <a:t>pp 373-393.</a:t>
            </a:r>
            <a:endParaRPr lang="en-CA" sz="2800" dirty="0">
              <a:solidFill>
                <a:srgbClr val="000000"/>
              </a:solidFill>
              <a:effectLst/>
              <a:latin typeface="Raleway"/>
              <a:ea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FA1EF2-E7DA-4520-86A1-D52080E01CC5}"/>
              </a:ext>
            </a:extLst>
          </p:cNvPr>
          <p:cNvSpPr txBox="1"/>
          <p:nvPr/>
        </p:nvSpPr>
        <p:spPr>
          <a:xfrm>
            <a:off x="951344" y="2904290"/>
            <a:ext cx="1041861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3210"/>
            <a:r>
              <a:rPr lang="en-US" dirty="0">
                <a:solidFill>
                  <a:srgbClr val="222222"/>
                </a:solidFill>
                <a:effectLst/>
                <a:latin typeface="Raleway"/>
                <a:ea typeface="Times New Roman" panose="02020603050405020304" pitchFamily="18" charset="0"/>
                <a:cs typeface="Arial" panose="020B0604020202020204" pitchFamily="34" charset="0"/>
              </a:rPr>
              <a:t>Heinrich, W. F., </a:t>
            </a:r>
            <a:r>
              <a:rPr lang="en-US" dirty="0" err="1">
                <a:solidFill>
                  <a:srgbClr val="222222"/>
                </a:solidFill>
                <a:effectLst/>
                <a:latin typeface="Raleway"/>
                <a:ea typeface="Times New Roman" panose="02020603050405020304" pitchFamily="18" charset="0"/>
                <a:cs typeface="Arial" panose="020B0604020202020204" pitchFamily="34" charset="0"/>
              </a:rPr>
              <a:t>Cherchiglia</a:t>
            </a:r>
            <a:r>
              <a:rPr lang="en-US" dirty="0">
                <a:solidFill>
                  <a:srgbClr val="222222"/>
                </a:solidFill>
                <a:effectLst/>
                <a:latin typeface="Raleway"/>
                <a:ea typeface="Times New Roman" panose="02020603050405020304" pitchFamily="18" charset="0"/>
                <a:cs typeface="Arial" panose="020B0604020202020204" pitchFamily="34" charset="0"/>
              </a:rPr>
              <a:t>, L., Abalo, T. R., &amp; Bonnell, J. R. (2019). Learning to Innovate: A Case Study of Malawian Faculty Improving Food Systems with Human Centered Design. </a:t>
            </a:r>
            <a:r>
              <a:rPr lang="en-US" i="1" dirty="0">
                <a:solidFill>
                  <a:srgbClr val="222222"/>
                </a:solidFill>
                <a:effectLst/>
                <a:latin typeface="Raleway"/>
                <a:ea typeface="Times New Roman" panose="02020603050405020304" pitchFamily="18" charset="0"/>
                <a:cs typeface="Arial" panose="020B0604020202020204" pitchFamily="34" charset="0"/>
              </a:rPr>
              <a:t>International Journal</a:t>
            </a:r>
            <a:r>
              <a:rPr lang="en-US" dirty="0">
                <a:solidFill>
                  <a:srgbClr val="222222"/>
                </a:solidFill>
                <a:effectLst/>
                <a:latin typeface="Raleway"/>
                <a:ea typeface="Times New Roman" panose="02020603050405020304" pitchFamily="18" charset="0"/>
                <a:cs typeface="Arial" panose="020B0604020202020204" pitchFamily="34" charset="0"/>
              </a:rPr>
              <a:t>, </a:t>
            </a:r>
            <a:r>
              <a:rPr lang="en-US" i="1" dirty="0">
                <a:solidFill>
                  <a:srgbClr val="222222"/>
                </a:solidFill>
                <a:effectLst/>
                <a:latin typeface="Raleway"/>
                <a:ea typeface="Times New Roman" panose="02020603050405020304" pitchFamily="18" charset="0"/>
                <a:cs typeface="Arial" panose="020B0604020202020204" pitchFamily="34" charset="0"/>
              </a:rPr>
              <a:t>5</a:t>
            </a:r>
            <a:r>
              <a:rPr lang="en-US" dirty="0">
                <a:solidFill>
                  <a:srgbClr val="222222"/>
                </a:solidFill>
                <a:effectLst/>
                <a:latin typeface="Raleway"/>
                <a:ea typeface="Times New Roman" panose="02020603050405020304" pitchFamily="18" charset="0"/>
                <a:cs typeface="Arial" panose="020B0604020202020204" pitchFamily="34" charset="0"/>
              </a:rPr>
              <a:t>(1), 225-241.</a:t>
            </a:r>
            <a:endParaRPr lang="en-CA" sz="2800" dirty="0">
              <a:solidFill>
                <a:srgbClr val="000000"/>
              </a:solidFill>
              <a:effectLst/>
              <a:latin typeface="Raleway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396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4760</TotalTime>
  <Words>477</Words>
  <Application>Microsoft Office PowerPoint</Application>
  <PresentationFormat>Widescreen</PresentationFormat>
  <Paragraphs>62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Raleway</vt:lpstr>
      <vt:lpstr>Times New Roman</vt:lpstr>
      <vt:lpstr>Office Theme</vt:lpstr>
      <vt:lpstr>Assessing Disciplinary Knowledge  &amp; Professional Skills  in Experiential Learning</vt:lpstr>
      <vt:lpstr>PowerPoint Presentation</vt:lpstr>
      <vt:lpstr>Bill’s Notes for Experiential Learning Assessment</vt:lpstr>
      <vt:lpstr>Assessing Critical Thinking</vt:lpstr>
      <vt:lpstr>Assessing Critical Thinking</vt:lpstr>
      <vt:lpstr>Assessing Mindsets for Design Thinking</vt:lpstr>
      <vt:lpstr>Assessing Mindsets for Design Thinking</vt:lpstr>
      <vt:lpstr>Assessing Integrated Learning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Gravity, Ownership, Relationship, &amp; Place Evidence for compelling experiential education</dc:title>
  <dc:creator>Bill Heinrich</dc:creator>
  <cp:lastModifiedBy>Bill Heinrich</cp:lastModifiedBy>
  <cp:revision>41</cp:revision>
  <dcterms:created xsi:type="dcterms:W3CDTF">2021-03-01T17:33:55Z</dcterms:created>
  <dcterms:modified xsi:type="dcterms:W3CDTF">2021-03-12T15:23:40Z</dcterms:modified>
</cp:coreProperties>
</file>