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303" r:id="rId2"/>
    <p:sldId id="289" r:id="rId3"/>
    <p:sldId id="302" r:id="rId4"/>
  </p:sldIdLst>
  <p:sldSz cx="9144000" cy="5143500" type="screen16x9"/>
  <p:notesSz cx="7010400" cy="9296400"/>
  <p:embeddedFontLst>
    <p:embeddedFont>
      <p:font typeface="Arvo" panose="020B0604020202020204" charset="0"/>
      <p:regular r:id="rId6"/>
      <p:bold r:id="rId7"/>
      <p:italic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Roboto Condensed" panose="020B0604020202020204" charset="0"/>
      <p:regular r:id="rId16"/>
      <p:bold r:id="rId17"/>
      <p:italic r:id="rId18"/>
      <p:boldItalic r:id="rId19"/>
    </p:embeddedFont>
    <p:embeddedFont>
      <p:font typeface="Roboto Slab" panose="020B0604020202020204" charset="0"/>
      <p:regular r:id="rId20"/>
      <p:bold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91A5257-61EF-49D7-B512-828B1B52812B}">
  <a:tblStyle styleId="{F91A5257-61EF-49D7-B512-828B1B52812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120" y="17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16.fntdata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24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23" Type="http://schemas.openxmlformats.org/officeDocument/2006/relationships/viewProps" Target="viewProps.xml"/><Relationship Id="rId10" Type="http://schemas.openxmlformats.org/officeDocument/2006/relationships/font" Target="fonts/font5.fntdata"/><Relationship Id="rId19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1FF61D-13AD-48E1-9762-D8D0D113D65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267C8F6-4957-419A-BD7E-CAC709E6DC88}">
      <dgm:prSet/>
      <dgm:spPr/>
      <dgm:t>
        <a:bodyPr/>
        <a:lstStyle/>
        <a:p>
          <a:r>
            <a:rPr lang="en-US"/>
            <a:t>Humanities Competencies</a:t>
          </a:r>
        </a:p>
      </dgm:t>
    </dgm:pt>
    <dgm:pt modelId="{DC46F2C9-9383-440F-BC4C-9B0B20825FBD}" type="parTrans" cxnId="{65F615BF-09F0-4893-A622-FE06B07E292A}">
      <dgm:prSet/>
      <dgm:spPr/>
      <dgm:t>
        <a:bodyPr/>
        <a:lstStyle/>
        <a:p>
          <a:endParaRPr lang="en-US"/>
        </a:p>
      </dgm:t>
    </dgm:pt>
    <dgm:pt modelId="{B5F0253F-B22D-4FD0-BDF4-838CEA3B78F4}" type="sibTrans" cxnId="{65F615BF-09F0-4893-A622-FE06B07E292A}">
      <dgm:prSet/>
      <dgm:spPr/>
      <dgm:t>
        <a:bodyPr/>
        <a:lstStyle/>
        <a:p>
          <a:endParaRPr lang="en-US"/>
        </a:p>
      </dgm:t>
    </dgm:pt>
    <dgm:pt modelId="{D25877A7-7B56-4410-B1D4-A7944E2070E4}">
      <dgm:prSet/>
      <dgm:spPr/>
      <dgm:t>
        <a:bodyPr/>
        <a:lstStyle/>
        <a:p>
          <a:r>
            <a:rPr lang="en-US"/>
            <a:t>Communication</a:t>
          </a:r>
        </a:p>
      </dgm:t>
    </dgm:pt>
    <dgm:pt modelId="{93597AB8-15FF-453F-9674-300786CAEEFE}" type="parTrans" cxnId="{64986E16-9636-4E4E-888C-31C4199D2FD5}">
      <dgm:prSet/>
      <dgm:spPr/>
      <dgm:t>
        <a:bodyPr/>
        <a:lstStyle/>
        <a:p>
          <a:endParaRPr lang="en-US"/>
        </a:p>
      </dgm:t>
    </dgm:pt>
    <dgm:pt modelId="{5ADD3F27-F57E-4921-9146-A7C979742D9B}" type="sibTrans" cxnId="{64986E16-9636-4E4E-888C-31C4199D2FD5}">
      <dgm:prSet/>
      <dgm:spPr/>
      <dgm:t>
        <a:bodyPr/>
        <a:lstStyle/>
        <a:p>
          <a:endParaRPr lang="en-US"/>
        </a:p>
      </dgm:t>
    </dgm:pt>
    <dgm:pt modelId="{77BA9AC7-6816-498D-A06F-38ACC7881B81}">
      <dgm:prSet/>
      <dgm:spPr/>
      <dgm:t>
        <a:bodyPr/>
        <a:lstStyle/>
        <a:p>
          <a:r>
            <a:rPr lang="en-US"/>
            <a:t>Information Literacy</a:t>
          </a:r>
        </a:p>
      </dgm:t>
    </dgm:pt>
    <dgm:pt modelId="{F93AE812-2AE2-4294-BD6F-0337B4FC3F7D}" type="parTrans" cxnId="{DA177B00-A3BE-4691-92F8-B8635B719A54}">
      <dgm:prSet/>
      <dgm:spPr/>
      <dgm:t>
        <a:bodyPr/>
        <a:lstStyle/>
        <a:p>
          <a:endParaRPr lang="en-US"/>
        </a:p>
      </dgm:t>
    </dgm:pt>
    <dgm:pt modelId="{9F92619C-4324-4B90-A234-06FDD4DA137D}" type="sibTrans" cxnId="{DA177B00-A3BE-4691-92F8-B8635B719A54}">
      <dgm:prSet/>
      <dgm:spPr/>
      <dgm:t>
        <a:bodyPr/>
        <a:lstStyle/>
        <a:p>
          <a:endParaRPr lang="en-US"/>
        </a:p>
      </dgm:t>
    </dgm:pt>
    <dgm:pt modelId="{C006FE55-98BC-4E84-B0D1-EE08384A3AF9}">
      <dgm:prSet/>
      <dgm:spPr/>
      <dgm:t>
        <a:bodyPr/>
        <a:lstStyle/>
        <a:p>
          <a:r>
            <a:rPr lang="en-US"/>
            <a:t>Cultural Navigation </a:t>
          </a:r>
        </a:p>
      </dgm:t>
    </dgm:pt>
    <dgm:pt modelId="{D26D39A9-6AB2-4096-8C6E-9E26DE12AB45}" type="parTrans" cxnId="{916FD5A5-CB0B-48E6-9EC2-861D78F7A171}">
      <dgm:prSet/>
      <dgm:spPr/>
      <dgm:t>
        <a:bodyPr/>
        <a:lstStyle/>
        <a:p>
          <a:endParaRPr lang="en-US"/>
        </a:p>
      </dgm:t>
    </dgm:pt>
    <dgm:pt modelId="{B156CEBA-71EF-4362-81D1-864CA396CCB2}" type="sibTrans" cxnId="{916FD5A5-CB0B-48E6-9EC2-861D78F7A171}">
      <dgm:prSet/>
      <dgm:spPr/>
      <dgm:t>
        <a:bodyPr/>
        <a:lstStyle/>
        <a:p>
          <a:endParaRPr lang="en-US"/>
        </a:p>
      </dgm:t>
    </dgm:pt>
    <dgm:pt modelId="{B22AB2FB-578E-452E-BDBF-37C448446504}" type="pres">
      <dgm:prSet presAssocID="{621FF61D-13AD-48E1-9762-D8D0D113D651}" presName="compositeShape" presStyleCnt="0">
        <dgm:presLayoutVars>
          <dgm:chMax val="7"/>
          <dgm:dir/>
          <dgm:resizeHandles val="exact"/>
        </dgm:presLayoutVars>
      </dgm:prSet>
      <dgm:spPr/>
    </dgm:pt>
    <dgm:pt modelId="{EE2886A9-7E99-46E1-B824-CADEC4B3AE65}" type="pres">
      <dgm:prSet presAssocID="{621FF61D-13AD-48E1-9762-D8D0D113D651}" presName="wedge1" presStyleLbl="node1" presStyleIdx="0" presStyleCnt="1"/>
      <dgm:spPr/>
    </dgm:pt>
    <dgm:pt modelId="{207FF501-3AFF-44E6-B585-4CC50AD3A666}" type="pres">
      <dgm:prSet presAssocID="{621FF61D-13AD-48E1-9762-D8D0D113D651}" presName="dummy1a" presStyleCnt="0"/>
      <dgm:spPr/>
    </dgm:pt>
    <dgm:pt modelId="{42A9E981-540D-40E5-AF8C-9EDE2E3FE247}" type="pres">
      <dgm:prSet presAssocID="{621FF61D-13AD-48E1-9762-D8D0D113D651}" presName="dummy1b" presStyleCnt="0"/>
      <dgm:spPr/>
    </dgm:pt>
    <dgm:pt modelId="{5B17A584-A69F-4943-9E07-6D90089BC52C}" type="pres">
      <dgm:prSet presAssocID="{621FF61D-13AD-48E1-9762-D8D0D113D651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76FA1A8D-1E98-461E-8B1B-363A815BE1C3}" type="pres">
      <dgm:prSet presAssocID="{B5F0253F-B22D-4FD0-BDF4-838CEA3B78F4}" presName="arrowWedge1single" presStyleLbl="fgSibTrans2D1" presStyleIdx="0" presStyleCnt="1"/>
      <dgm:spPr/>
    </dgm:pt>
  </dgm:ptLst>
  <dgm:cxnLst>
    <dgm:cxn modelId="{DA177B00-A3BE-4691-92F8-B8635B719A54}" srcId="{E267C8F6-4957-419A-BD7E-CAC709E6DC88}" destId="{77BA9AC7-6816-498D-A06F-38ACC7881B81}" srcOrd="1" destOrd="0" parTransId="{F93AE812-2AE2-4294-BD6F-0337B4FC3F7D}" sibTransId="{9F92619C-4324-4B90-A234-06FDD4DA137D}"/>
    <dgm:cxn modelId="{10375801-BB3A-438C-AFF4-5C46DFF2E067}" type="presOf" srcId="{C006FE55-98BC-4E84-B0D1-EE08384A3AF9}" destId="{5B17A584-A69F-4943-9E07-6D90089BC52C}" srcOrd="1" destOrd="3" presId="urn:microsoft.com/office/officeart/2005/8/layout/cycle8"/>
    <dgm:cxn modelId="{EAC0010F-B7E9-42D4-A0A7-6C3CB494EDB1}" type="presOf" srcId="{D25877A7-7B56-4410-B1D4-A7944E2070E4}" destId="{5B17A584-A69F-4943-9E07-6D90089BC52C}" srcOrd="1" destOrd="1" presId="urn:microsoft.com/office/officeart/2005/8/layout/cycle8"/>
    <dgm:cxn modelId="{64986E16-9636-4E4E-888C-31C4199D2FD5}" srcId="{E267C8F6-4957-419A-BD7E-CAC709E6DC88}" destId="{D25877A7-7B56-4410-B1D4-A7944E2070E4}" srcOrd="0" destOrd="0" parTransId="{93597AB8-15FF-453F-9674-300786CAEEFE}" sibTransId="{5ADD3F27-F57E-4921-9146-A7C979742D9B}"/>
    <dgm:cxn modelId="{796BF019-2DC3-48B1-AD9D-C3F9C0BE9BC2}" type="presOf" srcId="{77BA9AC7-6816-498D-A06F-38ACC7881B81}" destId="{5B17A584-A69F-4943-9E07-6D90089BC52C}" srcOrd="1" destOrd="2" presId="urn:microsoft.com/office/officeart/2005/8/layout/cycle8"/>
    <dgm:cxn modelId="{3935A441-1761-44B9-8C2B-F92964F1D17D}" type="presOf" srcId="{C006FE55-98BC-4E84-B0D1-EE08384A3AF9}" destId="{EE2886A9-7E99-46E1-B824-CADEC4B3AE65}" srcOrd="0" destOrd="3" presId="urn:microsoft.com/office/officeart/2005/8/layout/cycle8"/>
    <dgm:cxn modelId="{6183A74F-7D94-4527-8379-2CF12289B159}" type="presOf" srcId="{77BA9AC7-6816-498D-A06F-38ACC7881B81}" destId="{EE2886A9-7E99-46E1-B824-CADEC4B3AE65}" srcOrd="0" destOrd="2" presId="urn:microsoft.com/office/officeart/2005/8/layout/cycle8"/>
    <dgm:cxn modelId="{3BD89379-0D1F-45F4-85F7-D96D1B095B0D}" type="presOf" srcId="{621FF61D-13AD-48E1-9762-D8D0D113D651}" destId="{B22AB2FB-578E-452E-BDBF-37C448446504}" srcOrd="0" destOrd="0" presId="urn:microsoft.com/office/officeart/2005/8/layout/cycle8"/>
    <dgm:cxn modelId="{2A6C5687-4698-43D1-8C29-A0F12AA21F54}" type="presOf" srcId="{E267C8F6-4957-419A-BD7E-CAC709E6DC88}" destId="{5B17A584-A69F-4943-9E07-6D90089BC52C}" srcOrd="1" destOrd="0" presId="urn:microsoft.com/office/officeart/2005/8/layout/cycle8"/>
    <dgm:cxn modelId="{916FD5A5-CB0B-48E6-9EC2-861D78F7A171}" srcId="{E267C8F6-4957-419A-BD7E-CAC709E6DC88}" destId="{C006FE55-98BC-4E84-B0D1-EE08384A3AF9}" srcOrd="2" destOrd="0" parTransId="{D26D39A9-6AB2-4096-8C6E-9E26DE12AB45}" sibTransId="{B156CEBA-71EF-4362-81D1-864CA396CCB2}"/>
    <dgm:cxn modelId="{D730B4B1-813F-4C01-9EF9-65C5D0E76575}" type="presOf" srcId="{D25877A7-7B56-4410-B1D4-A7944E2070E4}" destId="{EE2886A9-7E99-46E1-B824-CADEC4B3AE65}" srcOrd="0" destOrd="1" presId="urn:microsoft.com/office/officeart/2005/8/layout/cycle8"/>
    <dgm:cxn modelId="{65F615BF-09F0-4893-A622-FE06B07E292A}" srcId="{621FF61D-13AD-48E1-9762-D8D0D113D651}" destId="{E267C8F6-4957-419A-BD7E-CAC709E6DC88}" srcOrd="0" destOrd="0" parTransId="{DC46F2C9-9383-440F-BC4C-9B0B20825FBD}" sibTransId="{B5F0253F-B22D-4FD0-BDF4-838CEA3B78F4}"/>
    <dgm:cxn modelId="{BF2762C6-D2B5-4E44-8F49-A77CE7440961}" type="presOf" srcId="{E267C8F6-4957-419A-BD7E-CAC709E6DC88}" destId="{EE2886A9-7E99-46E1-B824-CADEC4B3AE65}" srcOrd="0" destOrd="0" presId="urn:microsoft.com/office/officeart/2005/8/layout/cycle8"/>
    <dgm:cxn modelId="{AE6E0F1A-99DA-4E12-98C9-C580AAE303C1}" type="presParOf" srcId="{B22AB2FB-578E-452E-BDBF-37C448446504}" destId="{EE2886A9-7E99-46E1-B824-CADEC4B3AE65}" srcOrd="0" destOrd="0" presId="urn:microsoft.com/office/officeart/2005/8/layout/cycle8"/>
    <dgm:cxn modelId="{CA863F6F-80AB-4AAB-A6D4-0203ED0D8464}" type="presParOf" srcId="{B22AB2FB-578E-452E-BDBF-37C448446504}" destId="{207FF501-3AFF-44E6-B585-4CC50AD3A666}" srcOrd="1" destOrd="0" presId="urn:microsoft.com/office/officeart/2005/8/layout/cycle8"/>
    <dgm:cxn modelId="{FA66C226-D0DF-4802-B5F8-8BE119868DB2}" type="presParOf" srcId="{B22AB2FB-578E-452E-BDBF-37C448446504}" destId="{42A9E981-540D-40E5-AF8C-9EDE2E3FE247}" srcOrd="2" destOrd="0" presId="urn:microsoft.com/office/officeart/2005/8/layout/cycle8"/>
    <dgm:cxn modelId="{3F6D9F52-A939-4276-9DF9-7E17E3559A2E}" type="presParOf" srcId="{B22AB2FB-578E-452E-BDBF-37C448446504}" destId="{5B17A584-A69F-4943-9E07-6D90089BC52C}" srcOrd="3" destOrd="0" presId="urn:microsoft.com/office/officeart/2005/8/layout/cycle8"/>
    <dgm:cxn modelId="{244DD93C-107A-4C2F-BEF0-FA56333A8CF2}" type="presParOf" srcId="{B22AB2FB-578E-452E-BDBF-37C448446504}" destId="{76FA1A8D-1E98-461E-8B1B-363A815BE1C3}" srcOrd="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2886A9-7E99-46E1-B824-CADEC4B3AE65}">
      <dsp:nvSpPr>
        <dsp:cNvPr id="0" name=""/>
        <dsp:cNvSpPr/>
      </dsp:nvSpPr>
      <dsp:spPr>
        <a:xfrm>
          <a:off x="633223" y="217943"/>
          <a:ext cx="2288412" cy="22884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Humanities Competencies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Communication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Information Literacy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Cultural Navigation </a:t>
          </a:r>
        </a:p>
      </dsp:txBody>
      <dsp:txXfrm>
        <a:off x="1014625" y="599345"/>
        <a:ext cx="1525608" cy="1525608"/>
      </dsp:txXfrm>
    </dsp:sp>
    <dsp:sp modelId="{76FA1A8D-1E98-461E-8B1B-363A815BE1C3}">
      <dsp:nvSpPr>
        <dsp:cNvPr id="0" name=""/>
        <dsp:cNvSpPr/>
      </dsp:nvSpPr>
      <dsp:spPr>
        <a:xfrm>
          <a:off x="509559" y="76138"/>
          <a:ext cx="2571739" cy="2571739"/>
        </a:xfrm>
        <a:prstGeom prst="circularArrow">
          <a:avLst>
            <a:gd name="adj1" fmla="val 5085"/>
            <a:gd name="adj2" fmla="val 327528"/>
            <a:gd name="adj3" fmla="val 15818389"/>
            <a:gd name="adj4" fmla="val 16254083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1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307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CF526-93AE-4171-94D9-78E4099757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F3D4D2-F4DF-46E0-8CA7-B63A51CD76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DDECD-FEF5-4FF2-9111-3D9BED502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90416-8651-43C2-B9AA-BD2C27467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75B6F-5FCC-409D-A14D-EEFBC682E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316080733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5ED52-6FD3-4E3A-B39A-4B2AC0A08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E968FC-A02A-45DC-94C5-11E3BFD13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3456C-E0AF-4F23-AC54-E2428F06F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46A63F-B892-41B8-BEDB-25961CBD7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B4E0D-F00E-4F0C-B49A-9B7FFFE52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169701033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037325-6463-43BE-8DA0-5B3C1E6B29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8CAD2C-B3E1-4EE5-9C5A-B329EE5057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3DE4A-B206-424A-8BEF-9DF578D33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9D1D5-6556-4B06-83F1-089352D7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0FB3A-102C-4EC8-93F9-9963EE3A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0996755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9535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7362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ADFB-E0DF-4304-9605-38CC5A8B1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095DF-09CD-4A67-9AC6-551E93E9C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0821A-C3C8-43BA-95AC-9135E4394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61A51-6359-42B1-BD54-6C032FB7E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1DF76-BE7B-47A2-B68E-59E3F209D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177399287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26E79-3AAB-4983-A74E-D3C6341FB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3FB2DA-76EF-46D2-926D-18BF1114E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5109B-B6E3-4C9E-B86F-180934FCF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6006E-7CE3-4EAC-A051-B7D7F1D7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511F3-AF2F-4A4C-81E2-49EE08542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85551106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37050-373F-4457-B171-26445B632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3F274-E67F-4C52-9480-F0BF6400B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1334A-39DC-4DA5-9F29-4617E436D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4486D-6730-4F0D-B137-D3CA0DB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D7B69-6054-4933-97B5-84B83FF79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0D1CE2-107A-42A5-BA0D-5FE05204F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36590096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F8820-FF8F-494D-9633-D9661DB2B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0F62C-645E-48D4-807E-9A690B43F6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DE03B2-C1C7-422E-8F3E-A1D1B415CE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FF1B88-0F7B-4918-8964-1769D2B5EE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0E872B-3644-431E-9EB0-6F4907D5DA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41E5DC-5035-4A5A-9A7E-3DB7D4F2B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BB1B8-A29C-42EE-B6F1-425862172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682119-6A6A-4403-AEEF-69BC56A4C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88753257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F9694-DABF-42B1-82F9-740EA3796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109A03-AB93-431B-83E3-FF36A7C42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D2B634-5CE4-43C6-9192-80B7C5D52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93920E-5F2B-4633-9F0F-5BA8E67A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16624116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82F2B-FC55-4EC9-B1B1-3A1D705D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7B3125-3B5C-4DAF-BA63-9FE7320BC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F824F-C4FA-4889-B1B0-F5E776007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474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C60B8-40E0-4EF1-A430-C7E043819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94B08B-D7F2-461B-82D1-447B2B7B9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40D4AA-340C-4B1C-AD01-191040C27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97FC0-9B0F-46FD-8503-05BEAF13A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66031D-A278-49D1-B5B9-A4703FB1A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95248D-A721-4486-B013-99F47FF3C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99194096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65DE-5D3B-460F-8169-F3B02E7CD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8EE24D-AD78-4BC6-A940-864E52AA55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27DD97-6F57-41BB-8327-56CCA8B43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E5E21-4738-4581-A856-5B9CD5D93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C3BB05-684F-4F34-BF22-449B792ED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5AA283-6A95-42BF-BD2A-E36AB9B44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95207460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FEEB50-CD74-4254-B0C4-472B69E8C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66629-204A-425D-AF53-7760D538E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CB22D-64F0-4C64-8EED-CB6F110E63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5A9FD-6E1C-4356-9734-3F9365BC5C35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96333-73F2-4110-BDAC-FE2C393ED4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83DAE-8B12-4284-A8BA-119177E8C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422372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2" r:id="rId12"/>
    <p:sldLayoutId id="2147483674" r:id="rId13"/>
  </p:sldLayoutIdLst>
  <p:transition>
    <p:fade thruBlk="1"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ADCE4-1873-483D-A7EB-DA1EAA591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84356"/>
            <a:ext cx="6750424" cy="11735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Assessing Disciplinary Knowledge </a:t>
            </a:r>
            <a:r>
              <a:rPr lang="en-US" sz="3600" b="1" i="1" kern="12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as</a:t>
            </a:r>
            <a:r>
              <a:rPr lang="en-US" sz="36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Professional Skills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D3A5DFC-20C2-4D58-BEF8-9F8438054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960287"/>
            <a:ext cx="6858000" cy="429437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Bef>
                <a:spcPts val="1000"/>
              </a:spcBef>
            </a:pPr>
            <a:endParaRPr lang="en-US" sz="15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C66F2F30-5DC0-44A0-BFA6-E12F46ED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0464" cy="1598214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 21">
            <a:extLst>
              <a:ext uri="{FF2B5EF4-FFF2-40B4-BE49-F238E27FC236}">
                <a16:creationId xmlns:a16="http://schemas.microsoft.com/office/drawing/2014/main" id="{85872F57-7F42-4F97-8391-DDC8D0054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3379" y="0"/>
            <a:ext cx="5320620" cy="1598214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04DC2037-48A0-4F22-B9D4-8EAEBC780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12290" y="3512190"/>
            <a:ext cx="3392097" cy="1631310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id="{0006CBFD-ADA0-43D1-9332-9C34CA1C7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00107" y="3512190"/>
            <a:ext cx="4443893" cy="1631310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 25">
            <a:extLst>
              <a:ext uri="{FF2B5EF4-FFF2-40B4-BE49-F238E27FC236}">
                <a16:creationId xmlns:a16="http://schemas.microsoft.com/office/drawing/2014/main" id="{2B931666-F28F-45F3-A074-66D2272D5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12190"/>
            <a:ext cx="5335901" cy="1631310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222F1C-8FD5-42D4-A10F-F16FAEF21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15112" y="4767262"/>
            <a:ext cx="1900238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1200">
                <a:solidFill>
                  <a:srgbClr val="FFFFFF">
                    <a:alpha val="80000"/>
                  </a:srgbClr>
                </a:solidFill>
              </a:rPr>
              <a:pPr lvl="0" indent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1</a:t>
            </a:fld>
            <a:endParaRPr lang="en-US" sz="1200">
              <a:solidFill>
                <a:srgbClr val="FFFFFF"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03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891" y="409174"/>
            <a:ext cx="5702381" cy="766200"/>
          </a:xfrm>
        </p:spPr>
        <p:txBody>
          <a:bodyPr/>
          <a:lstStyle/>
          <a:p>
            <a:r>
              <a:rPr lang="en" dirty="0"/>
              <a:t>THE FORMULA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581891" y="2051741"/>
            <a:ext cx="3788549" cy="2724300"/>
          </a:xfrm>
        </p:spPr>
        <p:txBody>
          <a:bodyPr/>
          <a:lstStyle/>
          <a:p>
            <a:pPr marL="101597" indent="0">
              <a:buNone/>
            </a:pPr>
            <a:r>
              <a:rPr lang="en-US" sz="2400" dirty="0"/>
              <a:t>Experiential Learning Cycle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</a:t>
            </a:fld>
            <a:endParaRPr lang="en"/>
          </a:p>
        </p:txBody>
      </p:sp>
      <p:pic>
        <p:nvPicPr>
          <p:cNvPr id="6" name="Picture 5" descr="A picture containing device&#10;&#10;Description automatically generated">
            <a:extLst>
              <a:ext uri="{FF2B5EF4-FFF2-40B4-BE49-F238E27FC236}">
                <a16:creationId xmlns:a16="http://schemas.microsoft.com/office/drawing/2014/main" id="{B80754D1-4B78-5046-B1BE-97CEFCD145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8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15094" y="2605500"/>
            <a:ext cx="1935733" cy="189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1347" y="3444430"/>
            <a:ext cx="1060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Experience</a:t>
            </a:r>
          </a:p>
        </p:txBody>
      </p:sp>
      <p:sp>
        <p:nvSpPr>
          <p:cNvPr id="8" name="Rectangle 7"/>
          <p:cNvSpPr/>
          <p:nvPr/>
        </p:nvSpPr>
        <p:spPr>
          <a:xfrm>
            <a:off x="-83820" y="1374395"/>
            <a:ext cx="92278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2800" b="1" dirty="0">
                <a:solidFill>
                  <a:schemeClr val="accent5"/>
                </a:solidFill>
                <a:latin typeface="Roboto Condensed" panose="020B0604020202020204" charset="0"/>
                <a:ea typeface="Roboto Condensed" panose="020B0604020202020204" charset="0"/>
              </a:rPr>
              <a:t>ExL Literacy + Competencies = Career Readiness</a:t>
            </a:r>
            <a:endParaRPr lang="en-US" sz="2800" b="1" dirty="0">
              <a:solidFill>
                <a:schemeClr val="accent5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grpSp>
        <p:nvGrpSpPr>
          <p:cNvPr id="9" name="Google Shape;645;p37"/>
          <p:cNvGrpSpPr/>
          <p:nvPr/>
        </p:nvGrpSpPr>
        <p:grpSpPr>
          <a:xfrm>
            <a:off x="224776" y="598402"/>
            <a:ext cx="357115" cy="387746"/>
            <a:chOff x="616425" y="2329600"/>
            <a:chExt cx="361700" cy="388475"/>
          </a:xfrm>
        </p:grpSpPr>
        <p:sp>
          <p:nvSpPr>
            <p:cNvPr id="10" name="Google Shape;646;p37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" name="Google Shape;647;p37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" name="Google Shape;648;p37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" name="Google Shape;649;p37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Google Shape;650;p37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" name="Google Shape;651;p37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" name="Google Shape;652;p37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" name="Google Shape;653;p37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aphicFrame>
        <p:nvGraphicFramePr>
          <p:cNvPr id="21" name="Text Placeholder 2">
            <a:extLst>
              <a:ext uri="{FF2B5EF4-FFF2-40B4-BE49-F238E27FC236}">
                <a16:creationId xmlns:a16="http://schemas.microsoft.com/office/drawing/2014/main" id="{CC52DD58-FDBC-4601-830A-0AEC96ECDF0A}"/>
              </a:ext>
            </a:extLst>
          </p:cNvPr>
          <p:cNvGraphicFramePr/>
          <p:nvPr/>
        </p:nvGraphicFramePr>
        <p:xfrm>
          <a:off x="4572001" y="2082280"/>
          <a:ext cx="3554858" cy="2724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06353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295FE-F5E9-460B-A27A-FBD6FCC7F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0022" y="274320"/>
            <a:ext cx="7025402" cy="89154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defTabSz="914400">
              <a:spcBef>
                <a:spcPct val="0"/>
              </a:spcBef>
            </a:pPr>
            <a:br>
              <a:rPr lang="en-US" sz="1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2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Applying the Formula</a:t>
            </a:r>
            <a:br>
              <a:rPr lang="en-US" sz="2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br>
              <a:rPr lang="en-US" sz="2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1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23075" cy="1168659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268730"/>
            <a:ext cx="9144000" cy="387477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268730"/>
            <a:ext cx="728740" cy="1572735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EAFB7A-1F45-417E-A481-D55345427B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0022" y="1632204"/>
            <a:ext cx="7025403" cy="303123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defTabSz="914400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</a:rPr>
              <a:t>Secondary Experience Curriculum </a:t>
            </a:r>
            <a:br>
              <a:rPr lang="en-US" sz="1500" dirty="0">
                <a:solidFill>
                  <a:schemeClr val="tx1"/>
                </a:solidFill>
              </a:rPr>
            </a:br>
            <a:endParaRPr lang="en-US" sz="1500" dirty="0">
              <a:solidFill>
                <a:schemeClr val="tx1"/>
              </a:solidFill>
            </a:endParaRPr>
          </a:p>
          <a:p>
            <a:pPr marL="0" indent="-2286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tx1"/>
                </a:solidFill>
              </a:rPr>
              <a:t>Intention—Outcomes </a:t>
            </a:r>
          </a:p>
          <a:p>
            <a:pPr marL="1009650" lvl="1" indent="-2286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Situating within course of study</a:t>
            </a:r>
          </a:p>
          <a:p>
            <a:pPr marL="266700" indent="-2286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tx1"/>
                </a:solidFill>
              </a:rPr>
              <a:t>Integration—Framing Assignments </a:t>
            </a:r>
          </a:p>
          <a:p>
            <a:pPr marL="1009650" lvl="1" indent="-2286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Aligning and Scaffolding  </a:t>
            </a:r>
          </a:p>
          <a:p>
            <a:pPr marL="266700" indent="-2286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tx1"/>
                </a:solidFill>
              </a:rPr>
              <a:t>Reflection—Assessment</a:t>
            </a:r>
          </a:p>
          <a:p>
            <a:pPr marL="1009650" lvl="1" indent="-2286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Evidence-based narrative</a:t>
            </a:r>
          </a:p>
          <a:p>
            <a:pPr marL="1352550" lvl="2" indent="-2286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Understanding Competencies in Context</a:t>
            </a:r>
          </a:p>
          <a:p>
            <a:pPr marL="1352550" lvl="2" indent="-228600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chemeClr val="tx1"/>
                </a:solidFill>
              </a:rPr>
              <a:t>ExL</a:t>
            </a:r>
            <a:r>
              <a:rPr lang="en-US" sz="1500" dirty="0">
                <a:solidFill>
                  <a:schemeClr val="tx1"/>
                </a:solidFill>
              </a:rPr>
              <a:t> literacy </a:t>
            </a:r>
            <a:br>
              <a:rPr lang="en-US" sz="1500" dirty="0">
                <a:solidFill>
                  <a:schemeClr val="tx1"/>
                </a:solidFill>
              </a:rPr>
            </a:br>
            <a:endParaRPr lang="en-US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284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12025</TotalTime>
  <Words>69</Words>
  <Application>Microsoft Office PowerPoint</Application>
  <PresentationFormat>On-screen Show (16:9)</PresentationFormat>
  <Paragraphs>21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 Light</vt:lpstr>
      <vt:lpstr>Roboto Slab</vt:lpstr>
      <vt:lpstr>Arvo</vt:lpstr>
      <vt:lpstr>Calibri</vt:lpstr>
      <vt:lpstr>Roboto Condensed</vt:lpstr>
      <vt:lpstr>Arial</vt:lpstr>
      <vt:lpstr>Office Theme</vt:lpstr>
      <vt:lpstr>Assessing Disciplinary Knowledge as Professional Skills</vt:lpstr>
      <vt:lpstr>THE FORMULA</vt:lpstr>
      <vt:lpstr>  Applying the Formula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Humanities+ Fellows  Session 4</dc:title>
  <dc:creator>Frank Christianson</dc:creator>
  <cp:lastModifiedBy>Frank Christianson</cp:lastModifiedBy>
  <cp:revision>27</cp:revision>
  <dcterms:created xsi:type="dcterms:W3CDTF">2020-12-04T06:26:17Z</dcterms:created>
  <dcterms:modified xsi:type="dcterms:W3CDTF">2021-03-31T16:25:17Z</dcterms:modified>
</cp:coreProperties>
</file>