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64" r:id="rId3"/>
    <p:sldId id="263" r:id="rId4"/>
    <p:sldId id="257" r:id="rId5"/>
    <p:sldId id="258" r:id="rId6"/>
    <p:sldId id="259"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40"/>
    <p:restoredTop sz="94550"/>
  </p:normalViewPr>
  <p:slideViewPr>
    <p:cSldViewPr snapToGrid="0" snapToObjects="1">
      <p:cViewPr varScale="1">
        <p:scale>
          <a:sx n="140" d="100"/>
          <a:sy n="140" d="100"/>
        </p:scale>
        <p:origin x="109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B835F98-8383-744A-A748-FEDA8E4B59F8}" type="datetimeFigureOut">
              <a:rPr lang="en-US" smtClean="0"/>
              <a:t>3/11/21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2220377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835F98-8383-744A-A748-FEDA8E4B59F8}" type="datetimeFigureOut">
              <a:rPr lang="en-US" smtClean="0"/>
              <a:t>3/11/21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40359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835F98-8383-744A-A748-FEDA8E4B59F8}" type="datetimeFigureOut">
              <a:rPr lang="en-US" smtClean="0"/>
              <a:t>3/11/21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F74D49-23EF-DE49-98B6-AED3F77DC15A}"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776142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B835F98-8383-744A-A748-FEDA8E4B59F8}" type="datetimeFigureOut">
              <a:rPr lang="en-US" smtClean="0"/>
              <a:t>3/11/21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147324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B835F98-8383-744A-A748-FEDA8E4B59F8}" type="datetimeFigureOut">
              <a:rPr lang="en-US" smtClean="0"/>
              <a:t>3/11/21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F74D49-23EF-DE49-98B6-AED3F77DC15A}"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864545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B835F98-8383-744A-A748-FEDA8E4B59F8}" type="datetimeFigureOut">
              <a:rPr lang="en-US" smtClean="0"/>
              <a:t>3/11/21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12034786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835F98-8383-744A-A748-FEDA8E4B59F8}" type="datetimeFigureOut">
              <a:rPr lang="en-US" smtClean="0"/>
              <a:t>3/11/21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3045549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835F98-8383-744A-A748-FEDA8E4B59F8}" type="datetimeFigureOut">
              <a:rPr lang="en-US" smtClean="0"/>
              <a:t>3/11/21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2236725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835F98-8383-744A-A748-FEDA8E4B59F8}" type="datetimeFigureOut">
              <a:rPr lang="en-US" smtClean="0"/>
              <a:t>3/11/21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153473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835F98-8383-744A-A748-FEDA8E4B59F8}" type="datetimeFigureOut">
              <a:rPr lang="en-US" smtClean="0"/>
              <a:t>3/11/21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3809669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B835F98-8383-744A-A748-FEDA8E4B59F8}" type="datetimeFigureOut">
              <a:rPr lang="en-US" smtClean="0"/>
              <a:t>3/11/21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2506285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B835F98-8383-744A-A748-FEDA8E4B59F8}" type="datetimeFigureOut">
              <a:rPr lang="en-US" smtClean="0"/>
              <a:t>3/11/21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3492337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B835F98-8383-744A-A748-FEDA8E4B59F8}" type="datetimeFigureOut">
              <a:rPr lang="en-US" smtClean="0"/>
              <a:t>3/11/21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259274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835F98-8383-744A-A748-FEDA8E4B59F8}" type="datetimeFigureOut">
              <a:rPr lang="en-US" smtClean="0"/>
              <a:t>3/11/21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2105465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835F98-8383-744A-A748-FEDA8E4B59F8}" type="datetimeFigureOut">
              <a:rPr lang="en-US" smtClean="0"/>
              <a:t>3/11/21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1730342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835F98-8383-744A-A748-FEDA8E4B59F8}" type="datetimeFigureOut">
              <a:rPr lang="en-US" smtClean="0"/>
              <a:t>3/11/21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F74D49-23EF-DE49-98B6-AED3F77DC15A}" type="slidenum">
              <a:rPr lang="en-US" smtClean="0"/>
              <a:t>‹#›</a:t>
            </a:fld>
            <a:endParaRPr lang="en-US"/>
          </a:p>
        </p:txBody>
      </p:sp>
    </p:spTree>
    <p:extLst>
      <p:ext uri="{BB962C8B-B14F-4D97-AF65-F5344CB8AC3E}">
        <p14:creationId xmlns:p14="http://schemas.microsoft.com/office/powerpoint/2010/main" val="1211313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B835F98-8383-744A-A748-FEDA8E4B59F8}" type="datetimeFigureOut">
              <a:rPr lang="en-US" smtClean="0"/>
              <a:t>3/11/21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F74D49-23EF-DE49-98B6-AED3F77DC15A}" type="slidenum">
              <a:rPr lang="en-US" smtClean="0"/>
              <a:t>‹#›</a:t>
            </a:fld>
            <a:endParaRPr lang="en-US"/>
          </a:p>
        </p:txBody>
      </p:sp>
    </p:spTree>
    <p:extLst>
      <p:ext uri="{BB962C8B-B14F-4D97-AF65-F5344CB8AC3E}">
        <p14:creationId xmlns:p14="http://schemas.microsoft.com/office/powerpoint/2010/main" val="209991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celt.iastate.edu/teaching/effective-teaching-practices/revised-blooms-taxonomy/" TargetMode="External"/><Relationship Id="rId2" Type="http://schemas.openxmlformats.org/officeDocument/2006/relationships/hyperlink" Target="https://cft.vanderbilt.edu/guides-sub-pages/blooms-taxonomy/" TargetMode="External"/><Relationship Id="rId1" Type="http://schemas.openxmlformats.org/officeDocument/2006/relationships/slideLayout" Target="../slideLayouts/slideLayout2.xml"/><Relationship Id="rId4" Type="http://schemas.openxmlformats.org/officeDocument/2006/relationships/hyperlink" Target="https://cvm.msu.edu/assets/documents/Professors-Guide-to-Using-Blooms.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rive.google.com/drive/folders/1aZIfX4uL87FIJpTey7YdHQao8U2ZC1-A?usp=shari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D8D04-9CCB-DD4E-95FE-AC3346CA584F}"/>
              </a:ext>
            </a:extLst>
          </p:cNvPr>
          <p:cNvSpPr>
            <a:spLocks noGrp="1"/>
          </p:cNvSpPr>
          <p:nvPr>
            <p:ph type="ctrTitle"/>
          </p:nvPr>
        </p:nvSpPr>
        <p:spPr/>
        <p:txBody>
          <a:bodyPr>
            <a:normAutofit fontScale="90000"/>
          </a:bodyPr>
          <a:lstStyle/>
          <a:p>
            <a:r>
              <a:rPr lang="en-US" dirty="0"/>
              <a:t>Assessment as a Component of Curricular Process</a:t>
            </a:r>
            <a:br>
              <a:rPr lang="en-US" dirty="0"/>
            </a:br>
            <a:endParaRPr lang="en-US" dirty="0"/>
          </a:p>
        </p:txBody>
      </p:sp>
      <p:sp>
        <p:nvSpPr>
          <p:cNvPr id="3" name="Subtitle 2">
            <a:extLst>
              <a:ext uri="{FF2B5EF4-FFF2-40B4-BE49-F238E27FC236}">
                <a16:creationId xmlns:a16="http://schemas.microsoft.com/office/drawing/2014/main" id="{1AB03A74-C94C-4343-A723-C82CD6CBB9A6}"/>
              </a:ext>
            </a:extLst>
          </p:cNvPr>
          <p:cNvSpPr>
            <a:spLocks noGrp="1"/>
          </p:cNvSpPr>
          <p:nvPr>
            <p:ph type="subTitle" idx="1"/>
          </p:nvPr>
        </p:nvSpPr>
        <p:spPr/>
        <p:txBody>
          <a:bodyPr/>
          <a:lstStyle/>
          <a:p>
            <a:r>
              <a:rPr lang="en-US" dirty="0"/>
              <a:t>John </a:t>
            </a:r>
            <a:r>
              <a:rPr lang="en-US" dirty="0" err="1"/>
              <a:t>Bennion</a:t>
            </a:r>
            <a:r>
              <a:rPr lang="en-US" dirty="0"/>
              <a:t>, English Department, Brigham Young University</a:t>
            </a:r>
          </a:p>
        </p:txBody>
      </p:sp>
    </p:spTree>
    <p:extLst>
      <p:ext uri="{BB962C8B-B14F-4D97-AF65-F5344CB8AC3E}">
        <p14:creationId xmlns:p14="http://schemas.microsoft.com/office/powerpoint/2010/main" val="1169552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791AA-5078-DB49-A8CB-9484887B8F94}"/>
              </a:ext>
            </a:extLst>
          </p:cNvPr>
          <p:cNvSpPr>
            <a:spLocks noGrp="1"/>
          </p:cNvSpPr>
          <p:nvPr>
            <p:ph type="title"/>
          </p:nvPr>
        </p:nvSpPr>
        <p:spPr/>
        <p:txBody>
          <a:bodyPr/>
          <a:lstStyle/>
          <a:p>
            <a:r>
              <a:rPr lang="en-US" dirty="0"/>
              <a:t>Career: 30 years of outdoor writing programs</a:t>
            </a:r>
          </a:p>
        </p:txBody>
      </p:sp>
      <p:sp>
        <p:nvSpPr>
          <p:cNvPr id="3" name="Content Placeholder 2">
            <a:extLst>
              <a:ext uri="{FF2B5EF4-FFF2-40B4-BE49-F238E27FC236}">
                <a16:creationId xmlns:a16="http://schemas.microsoft.com/office/drawing/2014/main" id="{7C936C31-0BF9-914D-BAA8-25C764EB45F1}"/>
              </a:ext>
            </a:extLst>
          </p:cNvPr>
          <p:cNvSpPr>
            <a:spLocks noGrp="1"/>
          </p:cNvSpPr>
          <p:nvPr>
            <p:ph idx="1"/>
          </p:nvPr>
        </p:nvSpPr>
        <p:spPr/>
        <p:txBody>
          <a:bodyPr/>
          <a:lstStyle/>
          <a:p>
            <a:r>
              <a:rPr lang="en-US" sz="2800" dirty="0"/>
              <a:t>Wilderness Writing, </a:t>
            </a:r>
          </a:p>
          <a:p>
            <a:r>
              <a:rPr lang="en-US" sz="2800" dirty="0"/>
              <a:t>Literature and Landscape </a:t>
            </a:r>
          </a:p>
          <a:p>
            <a:r>
              <a:rPr lang="en-US" sz="2800" dirty="0"/>
              <a:t>Integrated Natural History</a:t>
            </a:r>
          </a:p>
          <a:p>
            <a:r>
              <a:rPr lang="en-US" sz="2800" dirty="0"/>
              <a:t>Insects, Writing, and Art </a:t>
            </a:r>
          </a:p>
          <a:p>
            <a:endParaRPr lang="en-US" dirty="0"/>
          </a:p>
        </p:txBody>
      </p:sp>
      <p:sp>
        <p:nvSpPr>
          <p:cNvPr id="4" name="TextBox 3">
            <a:extLst>
              <a:ext uri="{FF2B5EF4-FFF2-40B4-BE49-F238E27FC236}">
                <a16:creationId xmlns:a16="http://schemas.microsoft.com/office/drawing/2014/main" id="{B539BFF4-D8E6-7547-8846-FA277DA766AF}"/>
              </a:ext>
            </a:extLst>
          </p:cNvPr>
          <p:cNvSpPr txBox="1"/>
          <p:nvPr/>
        </p:nvSpPr>
        <p:spPr>
          <a:xfrm>
            <a:off x="2277208" y="4791808"/>
            <a:ext cx="8695592" cy="369332"/>
          </a:xfrm>
          <a:prstGeom prst="rect">
            <a:avLst/>
          </a:prstGeom>
          <a:noFill/>
        </p:spPr>
        <p:txBody>
          <a:bodyPr wrap="square" rtlCol="0">
            <a:spAutoFit/>
          </a:bodyPr>
          <a:lstStyle/>
          <a:p>
            <a:r>
              <a:rPr lang="en-US" dirty="0" err="1"/>
              <a:t>experientialwriting@byu.edu</a:t>
            </a:r>
            <a:endParaRPr lang="en-US" dirty="0"/>
          </a:p>
        </p:txBody>
      </p:sp>
    </p:spTree>
    <p:extLst>
      <p:ext uri="{BB962C8B-B14F-4D97-AF65-F5344CB8AC3E}">
        <p14:creationId xmlns:p14="http://schemas.microsoft.com/office/powerpoint/2010/main" val="2035416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BD2E7-83B6-574D-BD66-9D7016188221}"/>
              </a:ext>
            </a:extLst>
          </p:cNvPr>
          <p:cNvSpPr>
            <a:spLocks noGrp="1"/>
          </p:cNvSpPr>
          <p:nvPr>
            <p:ph type="title"/>
          </p:nvPr>
        </p:nvSpPr>
        <p:spPr/>
        <p:txBody>
          <a:bodyPr/>
          <a:lstStyle/>
          <a:p>
            <a:r>
              <a:rPr lang="en-US" dirty="0"/>
              <a:t>Career: 30 years of outdoor writing programs</a:t>
            </a:r>
          </a:p>
        </p:txBody>
      </p:sp>
    </p:spTree>
    <p:extLst>
      <p:ext uri="{BB962C8B-B14F-4D97-AF65-F5344CB8AC3E}">
        <p14:creationId xmlns:p14="http://schemas.microsoft.com/office/powerpoint/2010/main" val="672525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3CD34-EEC9-D343-994C-6AF2EB7452FF}"/>
              </a:ext>
            </a:extLst>
          </p:cNvPr>
          <p:cNvSpPr>
            <a:spLocks noGrp="1"/>
          </p:cNvSpPr>
          <p:nvPr>
            <p:ph type="title"/>
          </p:nvPr>
        </p:nvSpPr>
        <p:spPr/>
        <p:txBody>
          <a:bodyPr/>
          <a:lstStyle/>
          <a:p>
            <a:r>
              <a:rPr lang="en-US" dirty="0"/>
              <a:t>The Process:</a:t>
            </a:r>
          </a:p>
        </p:txBody>
      </p:sp>
      <p:sp>
        <p:nvSpPr>
          <p:cNvPr id="3" name="Content Placeholder 2">
            <a:extLst>
              <a:ext uri="{FF2B5EF4-FFF2-40B4-BE49-F238E27FC236}">
                <a16:creationId xmlns:a16="http://schemas.microsoft.com/office/drawing/2014/main" id="{5DDE0B14-2AD9-874B-B230-5B0F5ADBAE79}"/>
              </a:ext>
            </a:extLst>
          </p:cNvPr>
          <p:cNvSpPr>
            <a:spLocks noGrp="1"/>
          </p:cNvSpPr>
          <p:nvPr>
            <p:ph idx="1"/>
          </p:nvPr>
        </p:nvSpPr>
        <p:spPr/>
        <p:txBody>
          <a:bodyPr>
            <a:normAutofit/>
          </a:bodyPr>
          <a:lstStyle/>
          <a:p>
            <a:r>
              <a:rPr lang="en-US" sz="2800" dirty="0"/>
              <a:t>Establish Desired Outcomes/competencies</a:t>
            </a:r>
          </a:p>
          <a:p>
            <a:r>
              <a:rPr lang="en-US" sz="2800" dirty="0"/>
              <a:t>Design Activities and Writing assignments</a:t>
            </a:r>
          </a:p>
          <a:p>
            <a:r>
              <a:rPr lang="en-US" sz="2800" dirty="0"/>
              <a:t>Design educative assessment tools </a:t>
            </a:r>
          </a:p>
        </p:txBody>
      </p:sp>
    </p:spTree>
    <p:extLst>
      <p:ext uri="{BB962C8B-B14F-4D97-AF65-F5344CB8AC3E}">
        <p14:creationId xmlns:p14="http://schemas.microsoft.com/office/powerpoint/2010/main" val="2188069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B0CDA-8C18-6345-A2E3-E78A0933B413}"/>
              </a:ext>
            </a:extLst>
          </p:cNvPr>
          <p:cNvSpPr>
            <a:spLocks noGrp="1"/>
          </p:cNvSpPr>
          <p:nvPr>
            <p:ph type="title"/>
          </p:nvPr>
        </p:nvSpPr>
        <p:spPr>
          <a:xfrm>
            <a:off x="2592925" y="465435"/>
            <a:ext cx="8911687" cy="1280890"/>
          </a:xfrm>
        </p:spPr>
        <p:txBody>
          <a:bodyPr>
            <a:normAutofit fontScale="90000"/>
          </a:bodyPr>
          <a:lstStyle/>
          <a:p>
            <a:r>
              <a:rPr lang="en-US" dirty="0"/>
              <a:t>Common Language Format: </a:t>
            </a:r>
            <a:br>
              <a:rPr lang="en-US" dirty="0"/>
            </a:br>
            <a:r>
              <a:rPr lang="en-US" dirty="0"/>
              <a:t>Subject/Verb/Object </a:t>
            </a:r>
            <a:br>
              <a:rPr lang="en-US" dirty="0"/>
            </a:br>
            <a:r>
              <a:rPr lang="en-US" dirty="0"/>
              <a:t>(Team/Action/Disciplinary subject material)</a:t>
            </a:r>
          </a:p>
        </p:txBody>
      </p:sp>
      <p:sp>
        <p:nvSpPr>
          <p:cNvPr id="3" name="Content Placeholder 2">
            <a:extLst>
              <a:ext uri="{FF2B5EF4-FFF2-40B4-BE49-F238E27FC236}">
                <a16:creationId xmlns:a16="http://schemas.microsoft.com/office/drawing/2014/main" id="{9A97EB86-B34B-854B-A10C-0AE1F2050BCD}"/>
              </a:ext>
            </a:extLst>
          </p:cNvPr>
          <p:cNvSpPr>
            <a:spLocks noGrp="1"/>
          </p:cNvSpPr>
          <p:nvPr>
            <p:ph idx="1"/>
          </p:nvPr>
        </p:nvSpPr>
        <p:spPr/>
        <p:txBody>
          <a:bodyPr/>
          <a:lstStyle/>
          <a:p>
            <a:r>
              <a:rPr lang="en-US" dirty="0"/>
              <a:t>Outcome statement: Students will reflect on the relationship between community feeling and a successful laboratory team.</a:t>
            </a:r>
          </a:p>
          <a:p>
            <a:r>
              <a:rPr lang="en-US" dirty="0"/>
              <a:t>Writing assignments: 1) For today’s quick writing assignment reflect on the scientific values we share as a team. 2) Today reflect on the communication channels we use as a team. 3) Today, reflect on how we might improve as a team. </a:t>
            </a:r>
          </a:p>
          <a:p>
            <a:r>
              <a:rPr lang="en-US" dirty="0"/>
              <a:t>Assessment: List what you learned about our team’s experimental process values, and modes of communication and reflect on your own learning about these items that you plan to use during your next project. </a:t>
            </a:r>
          </a:p>
          <a:p>
            <a:pPr marL="0" indent="0">
              <a:buNone/>
            </a:pPr>
            <a:endParaRPr lang="en-US" dirty="0"/>
          </a:p>
        </p:txBody>
      </p:sp>
    </p:spTree>
    <p:extLst>
      <p:ext uri="{BB962C8B-B14F-4D97-AF65-F5344CB8AC3E}">
        <p14:creationId xmlns:p14="http://schemas.microsoft.com/office/powerpoint/2010/main" val="4083488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6F94F-0F19-B34E-B09F-F49F4F233B58}"/>
              </a:ext>
            </a:extLst>
          </p:cNvPr>
          <p:cNvSpPr>
            <a:spLocks noGrp="1"/>
          </p:cNvSpPr>
          <p:nvPr>
            <p:ph type="title"/>
          </p:nvPr>
        </p:nvSpPr>
        <p:spPr/>
        <p:txBody>
          <a:bodyPr/>
          <a:lstStyle/>
          <a:p>
            <a:r>
              <a:rPr lang="en-US" dirty="0"/>
              <a:t>Bloom’s Taxonomy: A Source of Verbs</a:t>
            </a:r>
          </a:p>
        </p:txBody>
      </p:sp>
      <p:sp>
        <p:nvSpPr>
          <p:cNvPr id="3" name="Content Placeholder 2">
            <a:extLst>
              <a:ext uri="{FF2B5EF4-FFF2-40B4-BE49-F238E27FC236}">
                <a16:creationId xmlns:a16="http://schemas.microsoft.com/office/drawing/2014/main" id="{8CC4B4BB-BEBB-EA41-97D7-F666A2AB8FFF}"/>
              </a:ext>
            </a:extLst>
          </p:cNvPr>
          <p:cNvSpPr>
            <a:spLocks noGrp="1"/>
          </p:cNvSpPr>
          <p:nvPr>
            <p:ph idx="1"/>
          </p:nvPr>
        </p:nvSpPr>
        <p:spPr/>
        <p:txBody>
          <a:bodyPr/>
          <a:lstStyle/>
          <a:p>
            <a:r>
              <a:rPr lang="en-US" dirty="0">
                <a:hlinkClick r:id="rId2"/>
              </a:rPr>
              <a:t>https://cft.vanderbilt.edu/guides-sub-pages/blooms-taxonomy/</a:t>
            </a:r>
            <a:endParaRPr lang="en-US" dirty="0"/>
          </a:p>
          <a:p>
            <a:r>
              <a:rPr lang="en-US" dirty="0">
                <a:hlinkClick r:id="rId3"/>
              </a:rPr>
              <a:t>https://www.celt.iastate.edu/teaching/effective-teaching-practices/revised-blooms-taxonomy/</a:t>
            </a:r>
            <a:endParaRPr lang="en-US" dirty="0"/>
          </a:p>
          <a:p>
            <a:r>
              <a:rPr lang="en-US" dirty="0">
                <a:hlinkClick r:id="rId4"/>
              </a:rPr>
              <a:t>https://cvm.msu.edu/assets/documents/Professors-Guide-to-Using-Blooms.pdf</a:t>
            </a:r>
            <a:endParaRPr lang="en-US" dirty="0"/>
          </a:p>
        </p:txBody>
      </p:sp>
    </p:spTree>
    <p:extLst>
      <p:ext uri="{BB962C8B-B14F-4D97-AF65-F5344CB8AC3E}">
        <p14:creationId xmlns:p14="http://schemas.microsoft.com/office/powerpoint/2010/main" val="2591769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E3FF9-849F-934B-87F6-3A87C5E604B6}"/>
              </a:ext>
            </a:extLst>
          </p:cNvPr>
          <p:cNvSpPr>
            <a:spLocks noGrp="1"/>
          </p:cNvSpPr>
          <p:nvPr>
            <p:ph type="title"/>
          </p:nvPr>
        </p:nvSpPr>
        <p:spPr/>
        <p:txBody>
          <a:bodyPr/>
          <a:lstStyle/>
          <a:p>
            <a:r>
              <a:rPr lang="en-US" dirty="0"/>
              <a:t>Kinds of assessment tools:</a:t>
            </a:r>
          </a:p>
        </p:txBody>
      </p:sp>
      <p:sp>
        <p:nvSpPr>
          <p:cNvPr id="3" name="Content Placeholder 2">
            <a:extLst>
              <a:ext uri="{FF2B5EF4-FFF2-40B4-BE49-F238E27FC236}">
                <a16:creationId xmlns:a16="http://schemas.microsoft.com/office/drawing/2014/main" id="{235A5DD8-6800-3742-ACA7-2ACB09D456CE}"/>
              </a:ext>
            </a:extLst>
          </p:cNvPr>
          <p:cNvSpPr>
            <a:spLocks noGrp="1"/>
          </p:cNvSpPr>
          <p:nvPr>
            <p:ph idx="1"/>
          </p:nvPr>
        </p:nvSpPr>
        <p:spPr/>
        <p:txBody>
          <a:bodyPr/>
          <a:lstStyle/>
          <a:p>
            <a:r>
              <a:rPr lang="en-US" dirty="0"/>
              <a:t>“Objective” tools vs those that ask students to put knowledge in context and in a manner that shows their attitude or emotional response to the knowledge</a:t>
            </a:r>
          </a:p>
          <a:p>
            <a:r>
              <a:rPr lang="en-US" dirty="0"/>
              <a:t>Merely evaluative vs. educative </a:t>
            </a:r>
          </a:p>
          <a:p>
            <a:endParaRPr lang="en-US" dirty="0"/>
          </a:p>
        </p:txBody>
      </p:sp>
    </p:spTree>
    <p:extLst>
      <p:ext uri="{BB962C8B-B14F-4D97-AF65-F5344CB8AC3E}">
        <p14:creationId xmlns:p14="http://schemas.microsoft.com/office/powerpoint/2010/main" val="2013571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380B5-F7A5-1341-A89C-4138EF7513A8}"/>
              </a:ext>
            </a:extLst>
          </p:cNvPr>
          <p:cNvSpPr>
            <a:spLocks noGrp="1"/>
          </p:cNvSpPr>
          <p:nvPr>
            <p:ph type="title"/>
          </p:nvPr>
        </p:nvSpPr>
        <p:spPr/>
        <p:txBody>
          <a:bodyPr/>
          <a:lstStyle/>
          <a:p>
            <a:r>
              <a:rPr lang="en-US" dirty="0"/>
              <a:t>Synthesis Essay</a:t>
            </a:r>
          </a:p>
        </p:txBody>
      </p:sp>
      <p:sp>
        <p:nvSpPr>
          <p:cNvPr id="3" name="Content Placeholder 2">
            <a:extLst>
              <a:ext uri="{FF2B5EF4-FFF2-40B4-BE49-F238E27FC236}">
                <a16:creationId xmlns:a16="http://schemas.microsoft.com/office/drawing/2014/main" id="{8273621C-73E6-894D-8164-D2A206B33529}"/>
              </a:ext>
            </a:extLst>
          </p:cNvPr>
          <p:cNvSpPr>
            <a:spLocks noGrp="1"/>
          </p:cNvSpPr>
          <p:nvPr>
            <p:ph idx="1"/>
          </p:nvPr>
        </p:nvSpPr>
        <p:spPr/>
        <p:txBody>
          <a:bodyPr/>
          <a:lstStyle/>
          <a:p>
            <a:r>
              <a:rPr lang="en-US" dirty="0"/>
              <a:t>What did you learn about x, y, and z this semester?</a:t>
            </a:r>
          </a:p>
          <a:p>
            <a:r>
              <a:rPr lang="en-US" dirty="0">
                <a:hlinkClick r:id="rId2"/>
              </a:rPr>
              <a:t>https://drive.google.com/drive/folders/1aZIfX4uL87FIJpTey7YdHQao8U2ZC1-A?usp=sharing</a:t>
            </a:r>
            <a:r>
              <a:rPr lang="en-US" dirty="0"/>
              <a:t> </a:t>
            </a:r>
          </a:p>
          <a:p>
            <a:endParaRPr lang="en-US" dirty="0"/>
          </a:p>
        </p:txBody>
      </p:sp>
    </p:spTree>
    <p:extLst>
      <p:ext uri="{BB962C8B-B14F-4D97-AF65-F5344CB8AC3E}">
        <p14:creationId xmlns:p14="http://schemas.microsoft.com/office/powerpoint/2010/main" val="227872811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{1F973955-2460-9A45-BA86-5B44F8A2FC56}tf10001069</Template>
  <TotalTime>890</TotalTime>
  <Words>314</Words>
  <Application>Microsoft Macintosh PowerPoint</Application>
  <PresentationFormat>Widescreen</PresentationFormat>
  <Paragraphs>27</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Century Gothic</vt:lpstr>
      <vt:lpstr>Wingdings 3</vt:lpstr>
      <vt:lpstr>Wisp</vt:lpstr>
      <vt:lpstr>Assessment as a Component of Curricular Process </vt:lpstr>
      <vt:lpstr>Career: 30 years of outdoor writing programs</vt:lpstr>
      <vt:lpstr>Career: 30 years of outdoor writing programs</vt:lpstr>
      <vt:lpstr>The Process:</vt:lpstr>
      <vt:lpstr>Common Language Format:  Subject/Verb/Object  (Team/Action/Disciplinary subject material)</vt:lpstr>
      <vt:lpstr>Bloom’s Taxonomy: A Source of Verbs</vt:lpstr>
      <vt:lpstr>Kinds of assessment tools:</vt:lpstr>
      <vt:lpstr>Synthesis Essay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Bennion</dc:creator>
  <cp:lastModifiedBy>John Bennion</cp:lastModifiedBy>
  <cp:revision>7</cp:revision>
  <dcterms:created xsi:type="dcterms:W3CDTF">2021-03-12T02:53:28Z</dcterms:created>
  <dcterms:modified xsi:type="dcterms:W3CDTF">2021-03-12T17:44:01Z</dcterms:modified>
</cp:coreProperties>
</file>