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58" r:id="rId5"/>
    <p:sldId id="263" r:id="rId6"/>
    <p:sldId id="264" r:id="rId7"/>
    <p:sldId id="259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9A3DF0-6A76-42CB-8DE2-243484D4A4D4}" type="doc">
      <dgm:prSet loTypeId="urn:microsoft.com/office/officeart/2005/8/layout/b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EF366C9-C65B-418D-8987-B3C86CE457B9}">
      <dgm:prSet phldrT="[Text]"/>
      <dgm:spPr/>
      <dgm:t>
        <a:bodyPr/>
        <a:lstStyle/>
        <a:p>
          <a:r>
            <a:rPr lang="en-US" b="0" dirty="0">
              <a:solidFill>
                <a:schemeClr val="tx1"/>
              </a:solidFill>
            </a:rPr>
            <a:t>Current Situation</a:t>
          </a:r>
        </a:p>
      </dgm:t>
    </dgm:pt>
    <dgm:pt modelId="{0094604E-D003-4E87-AB8F-386881BD341E}" type="parTrans" cxnId="{C549DD4D-A813-41E7-B19B-A26BDFA77758}">
      <dgm:prSet/>
      <dgm:spPr/>
      <dgm:t>
        <a:bodyPr/>
        <a:lstStyle/>
        <a:p>
          <a:endParaRPr lang="en-US"/>
        </a:p>
      </dgm:t>
    </dgm:pt>
    <dgm:pt modelId="{568A6E58-CFE5-44FE-8922-830E55CC3065}" type="sibTrans" cxnId="{C549DD4D-A813-41E7-B19B-A26BDFA77758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25B2C06-6BD2-4066-8541-030154F6C608}">
      <dgm:prSet phldrT="[Text]"/>
      <dgm:spPr/>
      <dgm:t>
        <a:bodyPr/>
        <a:lstStyle/>
        <a:p>
          <a:r>
            <a:rPr lang="en-US" b="0" dirty="0">
              <a:solidFill>
                <a:schemeClr val="tx1"/>
              </a:solidFill>
            </a:rPr>
            <a:t>Your Solution </a:t>
          </a:r>
        </a:p>
      </dgm:t>
    </dgm:pt>
    <dgm:pt modelId="{89940613-1BE4-482C-86D6-2D1981D25147}" type="parTrans" cxnId="{D03FF595-1816-4F75-9340-346590BE3ED5}">
      <dgm:prSet/>
      <dgm:spPr/>
      <dgm:t>
        <a:bodyPr/>
        <a:lstStyle/>
        <a:p>
          <a:endParaRPr lang="en-US"/>
        </a:p>
      </dgm:t>
    </dgm:pt>
    <dgm:pt modelId="{7715DAB7-3A4E-453D-8BEE-D475C6F2B580}" type="sibTrans" cxnId="{D03FF595-1816-4F75-9340-346590BE3ED5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24039269-BE71-4853-B70A-459940FEAA43}">
      <dgm:prSet phldrT="[Text]"/>
      <dgm:spPr/>
      <dgm:t>
        <a:bodyPr/>
        <a:lstStyle/>
        <a:p>
          <a:r>
            <a:rPr lang="en-US" b="0" dirty="0">
              <a:solidFill>
                <a:schemeClr val="tx1"/>
              </a:solidFill>
            </a:rPr>
            <a:t>Benefits to the population and broader community</a:t>
          </a:r>
        </a:p>
      </dgm:t>
    </dgm:pt>
    <dgm:pt modelId="{61A2EA10-DA03-4BE6-AC8A-109631245D8C}" type="parTrans" cxnId="{F2A4BA49-AFCC-4A4A-AC94-41A07A5A6AFC}">
      <dgm:prSet/>
      <dgm:spPr/>
      <dgm:t>
        <a:bodyPr/>
        <a:lstStyle/>
        <a:p>
          <a:endParaRPr lang="en-US"/>
        </a:p>
      </dgm:t>
    </dgm:pt>
    <dgm:pt modelId="{07A838EF-A278-4F71-B013-538033E28664}" type="sibTrans" cxnId="{F2A4BA49-AFCC-4A4A-AC94-41A07A5A6AFC}">
      <dgm:prSet/>
      <dgm:spPr/>
      <dgm:t>
        <a:bodyPr/>
        <a:lstStyle/>
        <a:p>
          <a:endParaRPr lang="en-US"/>
        </a:p>
      </dgm:t>
    </dgm:pt>
    <dgm:pt modelId="{45AA9BD6-10BC-4B62-9DE4-A1ED51F4CFA7}" type="pres">
      <dgm:prSet presAssocID="{CA9A3DF0-6A76-42CB-8DE2-243484D4A4D4}" presName="Name0" presStyleCnt="0">
        <dgm:presLayoutVars>
          <dgm:dir/>
          <dgm:resizeHandles val="exact"/>
        </dgm:presLayoutVars>
      </dgm:prSet>
      <dgm:spPr/>
    </dgm:pt>
    <dgm:pt modelId="{5D3A1751-3D89-42F0-BC5C-253D914511E1}" type="pres">
      <dgm:prSet presAssocID="{6EF366C9-C65B-418D-8987-B3C86CE457B9}" presName="node" presStyleLbl="node1" presStyleIdx="0" presStyleCnt="3">
        <dgm:presLayoutVars>
          <dgm:bulletEnabled val="1"/>
        </dgm:presLayoutVars>
      </dgm:prSet>
      <dgm:spPr/>
    </dgm:pt>
    <dgm:pt modelId="{A09A40FF-3737-404D-8682-ED0A2A2FFF7E}" type="pres">
      <dgm:prSet presAssocID="{568A6E58-CFE5-44FE-8922-830E55CC3065}" presName="sibTrans" presStyleLbl="sibTrans1D1" presStyleIdx="0" presStyleCnt="2"/>
      <dgm:spPr/>
    </dgm:pt>
    <dgm:pt modelId="{9D4E47DA-78A4-4AAD-9D2F-A9044AE2010C}" type="pres">
      <dgm:prSet presAssocID="{568A6E58-CFE5-44FE-8922-830E55CC3065}" presName="connectorText" presStyleLbl="sibTrans1D1" presStyleIdx="0" presStyleCnt="2"/>
      <dgm:spPr/>
    </dgm:pt>
    <dgm:pt modelId="{3BF7AAAA-3548-4ECA-AF47-3E910DDC9646}" type="pres">
      <dgm:prSet presAssocID="{025B2C06-6BD2-4066-8541-030154F6C608}" presName="node" presStyleLbl="node1" presStyleIdx="1" presStyleCnt="3">
        <dgm:presLayoutVars>
          <dgm:bulletEnabled val="1"/>
        </dgm:presLayoutVars>
      </dgm:prSet>
      <dgm:spPr/>
    </dgm:pt>
    <dgm:pt modelId="{D00E9F32-52B0-4293-817D-93459F1E556E}" type="pres">
      <dgm:prSet presAssocID="{7715DAB7-3A4E-453D-8BEE-D475C6F2B580}" presName="sibTrans" presStyleLbl="sibTrans1D1" presStyleIdx="1" presStyleCnt="2"/>
      <dgm:spPr/>
    </dgm:pt>
    <dgm:pt modelId="{4E8E6C94-5799-4EA9-A6E8-9C9B8A06A450}" type="pres">
      <dgm:prSet presAssocID="{7715DAB7-3A4E-453D-8BEE-D475C6F2B580}" presName="connectorText" presStyleLbl="sibTrans1D1" presStyleIdx="1" presStyleCnt="2"/>
      <dgm:spPr/>
    </dgm:pt>
    <dgm:pt modelId="{3CED83E5-8C13-484B-AD29-8258B5081733}" type="pres">
      <dgm:prSet presAssocID="{24039269-BE71-4853-B70A-459940FEAA43}" presName="node" presStyleLbl="node1" presStyleIdx="2" presStyleCnt="3">
        <dgm:presLayoutVars>
          <dgm:bulletEnabled val="1"/>
        </dgm:presLayoutVars>
      </dgm:prSet>
      <dgm:spPr/>
    </dgm:pt>
  </dgm:ptLst>
  <dgm:cxnLst>
    <dgm:cxn modelId="{EA92E227-1B23-49DB-9C07-36136485F264}" type="presOf" srcId="{568A6E58-CFE5-44FE-8922-830E55CC3065}" destId="{9D4E47DA-78A4-4AAD-9D2F-A9044AE2010C}" srcOrd="1" destOrd="0" presId="urn:microsoft.com/office/officeart/2005/8/layout/bProcess3"/>
    <dgm:cxn modelId="{60932D5C-6621-43D5-A4B2-AC6CCA1A4A45}" type="presOf" srcId="{7715DAB7-3A4E-453D-8BEE-D475C6F2B580}" destId="{D00E9F32-52B0-4293-817D-93459F1E556E}" srcOrd="0" destOrd="0" presId="urn:microsoft.com/office/officeart/2005/8/layout/bProcess3"/>
    <dgm:cxn modelId="{F2A4BA49-AFCC-4A4A-AC94-41A07A5A6AFC}" srcId="{CA9A3DF0-6A76-42CB-8DE2-243484D4A4D4}" destId="{24039269-BE71-4853-B70A-459940FEAA43}" srcOrd="2" destOrd="0" parTransId="{61A2EA10-DA03-4BE6-AC8A-109631245D8C}" sibTransId="{07A838EF-A278-4F71-B013-538033E28664}"/>
    <dgm:cxn modelId="{D0ADF56A-FB3D-48AF-AEEC-8831DB04C8D9}" type="presOf" srcId="{7715DAB7-3A4E-453D-8BEE-D475C6F2B580}" destId="{4E8E6C94-5799-4EA9-A6E8-9C9B8A06A450}" srcOrd="1" destOrd="0" presId="urn:microsoft.com/office/officeart/2005/8/layout/bProcess3"/>
    <dgm:cxn modelId="{816E826D-BE58-4ACC-B941-A6965676B35A}" type="presOf" srcId="{CA9A3DF0-6A76-42CB-8DE2-243484D4A4D4}" destId="{45AA9BD6-10BC-4B62-9DE4-A1ED51F4CFA7}" srcOrd="0" destOrd="0" presId="urn:microsoft.com/office/officeart/2005/8/layout/bProcess3"/>
    <dgm:cxn modelId="{C549DD4D-A813-41E7-B19B-A26BDFA77758}" srcId="{CA9A3DF0-6A76-42CB-8DE2-243484D4A4D4}" destId="{6EF366C9-C65B-418D-8987-B3C86CE457B9}" srcOrd="0" destOrd="0" parTransId="{0094604E-D003-4E87-AB8F-386881BD341E}" sibTransId="{568A6E58-CFE5-44FE-8922-830E55CC3065}"/>
    <dgm:cxn modelId="{EB79B857-C0A1-4E66-88F7-1B74E0CC5269}" type="presOf" srcId="{025B2C06-6BD2-4066-8541-030154F6C608}" destId="{3BF7AAAA-3548-4ECA-AF47-3E910DDC9646}" srcOrd="0" destOrd="0" presId="urn:microsoft.com/office/officeart/2005/8/layout/bProcess3"/>
    <dgm:cxn modelId="{D03FF595-1816-4F75-9340-346590BE3ED5}" srcId="{CA9A3DF0-6A76-42CB-8DE2-243484D4A4D4}" destId="{025B2C06-6BD2-4066-8541-030154F6C608}" srcOrd="1" destOrd="0" parTransId="{89940613-1BE4-482C-86D6-2D1981D25147}" sibTransId="{7715DAB7-3A4E-453D-8BEE-D475C6F2B580}"/>
    <dgm:cxn modelId="{ECCA069F-E05C-4427-B046-FC3110FA0D0B}" type="presOf" srcId="{24039269-BE71-4853-B70A-459940FEAA43}" destId="{3CED83E5-8C13-484B-AD29-8258B5081733}" srcOrd="0" destOrd="0" presId="urn:microsoft.com/office/officeart/2005/8/layout/bProcess3"/>
    <dgm:cxn modelId="{53BC79A4-1E96-4CE9-B81C-817628D78E56}" type="presOf" srcId="{568A6E58-CFE5-44FE-8922-830E55CC3065}" destId="{A09A40FF-3737-404D-8682-ED0A2A2FFF7E}" srcOrd="0" destOrd="0" presId="urn:microsoft.com/office/officeart/2005/8/layout/bProcess3"/>
    <dgm:cxn modelId="{A1D2D3BF-B70D-4459-8BF0-14572E762C99}" type="presOf" srcId="{6EF366C9-C65B-418D-8987-B3C86CE457B9}" destId="{5D3A1751-3D89-42F0-BC5C-253D914511E1}" srcOrd="0" destOrd="0" presId="urn:microsoft.com/office/officeart/2005/8/layout/bProcess3"/>
    <dgm:cxn modelId="{0A4CE48C-BE7E-4AEF-ACC9-0F7EE100A99F}" type="presParOf" srcId="{45AA9BD6-10BC-4B62-9DE4-A1ED51F4CFA7}" destId="{5D3A1751-3D89-42F0-BC5C-253D914511E1}" srcOrd="0" destOrd="0" presId="urn:microsoft.com/office/officeart/2005/8/layout/bProcess3"/>
    <dgm:cxn modelId="{95C44B52-1EE8-441F-990D-082B21974D0B}" type="presParOf" srcId="{45AA9BD6-10BC-4B62-9DE4-A1ED51F4CFA7}" destId="{A09A40FF-3737-404D-8682-ED0A2A2FFF7E}" srcOrd="1" destOrd="0" presId="urn:microsoft.com/office/officeart/2005/8/layout/bProcess3"/>
    <dgm:cxn modelId="{F19E7592-CAF4-443F-BDF5-8219A2D56CFC}" type="presParOf" srcId="{A09A40FF-3737-404D-8682-ED0A2A2FFF7E}" destId="{9D4E47DA-78A4-4AAD-9D2F-A9044AE2010C}" srcOrd="0" destOrd="0" presId="urn:microsoft.com/office/officeart/2005/8/layout/bProcess3"/>
    <dgm:cxn modelId="{F1D0A2AA-CD3E-49D7-90D8-54F2F4857E12}" type="presParOf" srcId="{45AA9BD6-10BC-4B62-9DE4-A1ED51F4CFA7}" destId="{3BF7AAAA-3548-4ECA-AF47-3E910DDC9646}" srcOrd="2" destOrd="0" presId="urn:microsoft.com/office/officeart/2005/8/layout/bProcess3"/>
    <dgm:cxn modelId="{8298212C-CCD8-4779-808F-2F88DDD94963}" type="presParOf" srcId="{45AA9BD6-10BC-4B62-9DE4-A1ED51F4CFA7}" destId="{D00E9F32-52B0-4293-817D-93459F1E556E}" srcOrd="3" destOrd="0" presId="urn:microsoft.com/office/officeart/2005/8/layout/bProcess3"/>
    <dgm:cxn modelId="{1FF05246-E529-4F42-9636-1E17A228E63D}" type="presParOf" srcId="{D00E9F32-52B0-4293-817D-93459F1E556E}" destId="{4E8E6C94-5799-4EA9-A6E8-9C9B8A06A450}" srcOrd="0" destOrd="0" presId="urn:microsoft.com/office/officeart/2005/8/layout/bProcess3"/>
    <dgm:cxn modelId="{9793E373-659D-480B-9DA3-761664F895A0}" type="presParOf" srcId="{45AA9BD6-10BC-4B62-9DE4-A1ED51F4CFA7}" destId="{3CED83E5-8C13-484B-AD29-8258B5081733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6EEEFC-74B7-4F11-B918-B9A6F9C8FEC8}" type="doc">
      <dgm:prSet loTypeId="urn:microsoft.com/office/officeart/2016/7/layout/ChevronBlockProcess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05ECD0F-26FA-44CB-8E89-77AE9F0DEF11}">
      <dgm:prSet/>
      <dgm:spPr/>
      <dgm:t>
        <a:bodyPr/>
        <a:lstStyle/>
        <a:p>
          <a:r>
            <a:rPr lang="en-US"/>
            <a:t>Look</a:t>
          </a:r>
        </a:p>
      </dgm:t>
    </dgm:pt>
    <dgm:pt modelId="{7AB12D07-01D8-46FA-8886-C5876CF92C86}" type="parTrans" cxnId="{583AC272-A2E3-4BA6-A22A-246B9E060E73}">
      <dgm:prSet/>
      <dgm:spPr/>
      <dgm:t>
        <a:bodyPr/>
        <a:lstStyle/>
        <a:p>
          <a:endParaRPr lang="en-US"/>
        </a:p>
      </dgm:t>
    </dgm:pt>
    <dgm:pt modelId="{F583E15B-4C94-4874-8D5F-178DCE18D84D}" type="sibTrans" cxnId="{583AC272-A2E3-4BA6-A22A-246B9E060E73}">
      <dgm:prSet/>
      <dgm:spPr/>
      <dgm:t>
        <a:bodyPr/>
        <a:lstStyle/>
        <a:p>
          <a:endParaRPr lang="en-US"/>
        </a:p>
      </dgm:t>
    </dgm:pt>
    <dgm:pt modelId="{29B950FE-8FFD-480C-AFA9-5DDDB5A9ECB7}">
      <dgm:prSet/>
      <dgm:spPr/>
      <dgm:t>
        <a:bodyPr/>
        <a:lstStyle/>
        <a:p>
          <a:r>
            <a:rPr lang="en-US"/>
            <a:t>Look at recent literature for funder information</a:t>
          </a:r>
        </a:p>
      </dgm:t>
    </dgm:pt>
    <dgm:pt modelId="{3A3DE11F-0700-49D7-BD8D-5AE1B175C093}" type="parTrans" cxnId="{1C88D158-7523-4FAC-8D3E-3B450932C70E}">
      <dgm:prSet/>
      <dgm:spPr/>
      <dgm:t>
        <a:bodyPr/>
        <a:lstStyle/>
        <a:p>
          <a:endParaRPr lang="en-US"/>
        </a:p>
      </dgm:t>
    </dgm:pt>
    <dgm:pt modelId="{62055B1F-356F-4B33-AED1-8B96CE711552}" type="sibTrans" cxnId="{1C88D158-7523-4FAC-8D3E-3B450932C70E}">
      <dgm:prSet/>
      <dgm:spPr/>
      <dgm:t>
        <a:bodyPr/>
        <a:lstStyle/>
        <a:p>
          <a:endParaRPr lang="en-US"/>
        </a:p>
      </dgm:t>
    </dgm:pt>
    <dgm:pt modelId="{2D95A6AC-CD5D-4508-8FB5-286A64BE18E2}">
      <dgm:prSet/>
      <dgm:spPr/>
      <dgm:t>
        <a:bodyPr/>
        <a:lstStyle/>
        <a:p>
          <a:r>
            <a:rPr lang="en-US"/>
            <a:t>Talk</a:t>
          </a:r>
        </a:p>
      </dgm:t>
    </dgm:pt>
    <dgm:pt modelId="{5BFE6D68-F13B-4678-83A6-8EFD961A8AF6}" type="parTrans" cxnId="{910721DC-B630-4CA6-8C6D-13A89A7DB069}">
      <dgm:prSet/>
      <dgm:spPr/>
      <dgm:t>
        <a:bodyPr/>
        <a:lstStyle/>
        <a:p>
          <a:endParaRPr lang="en-US"/>
        </a:p>
      </dgm:t>
    </dgm:pt>
    <dgm:pt modelId="{83B9C5AC-4AAF-4CD6-8112-0E0C8A637048}" type="sibTrans" cxnId="{910721DC-B630-4CA6-8C6D-13A89A7DB069}">
      <dgm:prSet/>
      <dgm:spPr/>
      <dgm:t>
        <a:bodyPr/>
        <a:lstStyle/>
        <a:p>
          <a:endParaRPr lang="en-US"/>
        </a:p>
      </dgm:t>
    </dgm:pt>
    <dgm:pt modelId="{A9C42D09-F316-4153-AF84-58E4AB4D4413}">
      <dgm:prSet/>
      <dgm:spPr/>
      <dgm:t>
        <a:bodyPr/>
        <a:lstStyle/>
        <a:p>
          <a:r>
            <a:rPr lang="en-US"/>
            <a:t>Talk to others in your field</a:t>
          </a:r>
        </a:p>
      </dgm:t>
    </dgm:pt>
    <dgm:pt modelId="{807532D1-2D32-4BBC-A76F-BB14D49CE7B3}" type="parTrans" cxnId="{80427862-6418-437C-926D-C7F6C8561804}">
      <dgm:prSet/>
      <dgm:spPr/>
      <dgm:t>
        <a:bodyPr/>
        <a:lstStyle/>
        <a:p>
          <a:endParaRPr lang="en-US"/>
        </a:p>
      </dgm:t>
    </dgm:pt>
    <dgm:pt modelId="{17B990C3-90F7-4384-B119-803968FABF8E}" type="sibTrans" cxnId="{80427862-6418-437C-926D-C7F6C8561804}">
      <dgm:prSet/>
      <dgm:spPr/>
      <dgm:t>
        <a:bodyPr/>
        <a:lstStyle/>
        <a:p>
          <a:endParaRPr lang="en-US"/>
        </a:p>
      </dgm:t>
    </dgm:pt>
    <dgm:pt modelId="{B2C38048-4CB4-4177-A0D1-E7539CBE942D}">
      <dgm:prSet/>
      <dgm:spPr/>
      <dgm:t>
        <a:bodyPr/>
        <a:lstStyle/>
        <a:p>
          <a:r>
            <a:rPr lang="en-US"/>
            <a:t>Check</a:t>
          </a:r>
        </a:p>
      </dgm:t>
    </dgm:pt>
    <dgm:pt modelId="{A1CFDDE6-3993-490F-806A-86D4282A84C1}" type="parTrans" cxnId="{5F5157E7-A0D0-4C9C-A2F9-22BF2F27B637}">
      <dgm:prSet/>
      <dgm:spPr/>
      <dgm:t>
        <a:bodyPr/>
        <a:lstStyle/>
        <a:p>
          <a:endParaRPr lang="en-US"/>
        </a:p>
      </dgm:t>
    </dgm:pt>
    <dgm:pt modelId="{3AF663F9-8075-417A-8CDE-4BF1FECEC781}" type="sibTrans" cxnId="{5F5157E7-A0D0-4C9C-A2F9-22BF2F27B637}">
      <dgm:prSet/>
      <dgm:spPr/>
      <dgm:t>
        <a:bodyPr/>
        <a:lstStyle/>
        <a:p>
          <a:endParaRPr lang="en-US"/>
        </a:p>
      </dgm:t>
    </dgm:pt>
    <dgm:pt modelId="{F80E595F-4AFD-4B80-8777-295FEADE0AA6}">
      <dgm:prSet/>
      <dgm:spPr/>
      <dgm:t>
        <a:bodyPr/>
        <a:lstStyle/>
        <a:p>
          <a:r>
            <a:rPr lang="en-US"/>
            <a:t>Check your professional organization website for resource links</a:t>
          </a:r>
        </a:p>
      </dgm:t>
    </dgm:pt>
    <dgm:pt modelId="{34654F0E-3FCC-47AD-8714-1CF9FAE04F59}" type="parTrans" cxnId="{015006FD-AA8E-4FCC-BADC-E5E250ED6041}">
      <dgm:prSet/>
      <dgm:spPr/>
      <dgm:t>
        <a:bodyPr/>
        <a:lstStyle/>
        <a:p>
          <a:endParaRPr lang="en-US"/>
        </a:p>
      </dgm:t>
    </dgm:pt>
    <dgm:pt modelId="{7992AE97-D11B-4D5B-A57E-3BF8C48C9D75}" type="sibTrans" cxnId="{015006FD-AA8E-4FCC-BADC-E5E250ED6041}">
      <dgm:prSet/>
      <dgm:spPr/>
      <dgm:t>
        <a:bodyPr/>
        <a:lstStyle/>
        <a:p>
          <a:endParaRPr lang="en-US"/>
        </a:p>
      </dgm:t>
    </dgm:pt>
    <dgm:pt modelId="{880BBB70-2F64-46ED-9042-BD5A6F2707D4}">
      <dgm:prSet/>
      <dgm:spPr/>
      <dgm:t>
        <a:bodyPr/>
        <a:lstStyle/>
        <a:p>
          <a:r>
            <a:rPr lang="en-US"/>
            <a:t>Consider</a:t>
          </a:r>
        </a:p>
      </dgm:t>
    </dgm:pt>
    <dgm:pt modelId="{77F512B6-2291-47A4-BB59-4C0EAD81A0FE}" type="parTrans" cxnId="{5F4A40D6-1970-4302-A312-0DC53BFA025D}">
      <dgm:prSet/>
      <dgm:spPr/>
      <dgm:t>
        <a:bodyPr/>
        <a:lstStyle/>
        <a:p>
          <a:endParaRPr lang="en-US"/>
        </a:p>
      </dgm:t>
    </dgm:pt>
    <dgm:pt modelId="{AB63D3C3-4237-445B-81C1-DE58CAD4861C}" type="sibTrans" cxnId="{5F4A40D6-1970-4302-A312-0DC53BFA025D}">
      <dgm:prSet/>
      <dgm:spPr/>
      <dgm:t>
        <a:bodyPr/>
        <a:lstStyle/>
        <a:p>
          <a:endParaRPr lang="en-US"/>
        </a:p>
      </dgm:t>
    </dgm:pt>
    <dgm:pt modelId="{7BC2C7B4-A5EE-4808-90CB-98CE4B08890A}">
      <dgm:prSet/>
      <dgm:spPr/>
      <dgm:t>
        <a:bodyPr/>
        <a:lstStyle/>
        <a:p>
          <a:r>
            <a:rPr lang="en-US"/>
            <a:t>Consider opportunities for internal “seed funding” from your institution</a:t>
          </a:r>
        </a:p>
      </dgm:t>
    </dgm:pt>
    <dgm:pt modelId="{653691AA-9791-455C-9C4D-9313ACAE0147}" type="parTrans" cxnId="{8595D25A-7DD0-4BC7-B880-DCA650DFB108}">
      <dgm:prSet/>
      <dgm:spPr/>
      <dgm:t>
        <a:bodyPr/>
        <a:lstStyle/>
        <a:p>
          <a:endParaRPr lang="en-US"/>
        </a:p>
      </dgm:t>
    </dgm:pt>
    <dgm:pt modelId="{E90BE19C-A659-4453-99CD-126DC59545E9}" type="sibTrans" cxnId="{8595D25A-7DD0-4BC7-B880-DCA650DFB108}">
      <dgm:prSet/>
      <dgm:spPr/>
      <dgm:t>
        <a:bodyPr/>
        <a:lstStyle/>
        <a:p>
          <a:endParaRPr lang="en-US"/>
        </a:p>
      </dgm:t>
    </dgm:pt>
    <dgm:pt modelId="{85A93029-EF99-438B-83A3-ED3C68B5ED26}" type="pres">
      <dgm:prSet presAssocID="{9F6EEEFC-74B7-4F11-B918-B9A6F9C8FEC8}" presName="Name0" presStyleCnt="0">
        <dgm:presLayoutVars>
          <dgm:dir/>
          <dgm:animLvl val="lvl"/>
          <dgm:resizeHandles val="exact"/>
        </dgm:presLayoutVars>
      </dgm:prSet>
      <dgm:spPr/>
    </dgm:pt>
    <dgm:pt modelId="{5185C9F6-3930-4425-BE8B-01398628B966}" type="pres">
      <dgm:prSet presAssocID="{305ECD0F-26FA-44CB-8E89-77AE9F0DEF11}" presName="composite" presStyleCnt="0"/>
      <dgm:spPr/>
    </dgm:pt>
    <dgm:pt modelId="{AEB0F5D8-C1BA-475F-9E61-0B368B8B3861}" type="pres">
      <dgm:prSet presAssocID="{305ECD0F-26FA-44CB-8E89-77AE9F0DEF11}" presName="parTx" presStyleLbl="alignNode1" presStyleIdx="0" presStyleCnt="4">
        <dgm:presLayoutVars>
          <dgm:chMax val="0"/>
          <dgm:chPref val="0"/>
        </dgm:presLayoutVars>
      </dgm:prSet>
      <dgm:spPr/>
    </dgm:pt>
    <dgm:pt modelId="{B00BDFEE-3D13-4799-9D74-26718AA1B6FE}" type="pres">
      <dgm:prSet presAssocID="{305ECD0F-26FA-44CB-8E89-77AE9F0DEF11}" presName="desTx" presStyleLbl="alignAccFollowNode1" presStyleIdx="0" presStyleCnt="4">
        <dgm:presLayoutVars/>
      </dgm:prSet>
      <dgm:spPr/>
    </dgm:pt>
    <dgm:pt modelId="{164A92B5-8A0A-41FD-AFF4-8694366C8C27}" type="pres">
      <dgm:prSet presAssocID="{F583E15B-4C94-4874-8D5F-178DCE18D84D}" presName="space" presStyleCnt="0"/>
      <dgm:spPr/>
    </dgm:pt>
    <dgm:pt modelId="{2B798FE1-68F4-4611-B7F8-5AFBB193B60E}" type="pres">
      <dgm:prSet presAssocID="{2D95A6AC-CD5D-4508-8FB5-286A64BE18E2}" presName="composite" presStyleCnt="0"/>
      <dgm:spPr/>
    </dgm:pt>
    <dgm:pt modelId="{8B94C9A9-982C-455B-AFCF-7E61756B837F}" type="pres">
      <dgm:prSet presAssocID="{2D95A6AC-CD5D-4508-8FB5-286A64BE18E2}" presName="parTx" presStyleLbl="alignNode1" presStyleIdx="1" presStyleCnt="4">
        <dgm:presLayoutVars>
          <dgm:chMax val="0"/>
          <dgm:chPref val="0"/>
        </dgm:presLayoutVars>
      </dgm:prSet>
      <dgm:spPr/>
    </dgm:pt>
    <dgm:pt modelId="{56670134-1385-4129-814A-DF6B382DFD85}" type="pres">
      <dgm:prSet presAssocID="{2D95A6AC-CD5D-4508-8FB5-286A64BE18E2}" presName="desTx" presStyleLbl="alignAccFollowNode1" presStyleIdx="1" presStyleCnt="4">
        <dgm:presLayoutVars/>
      </dgm:prSet>
      <dgm:spPr/>
    </dgm:pt>
    <dgm:pt modelId="{DCFE1D1D-F7D9-439F-9249-6359E16357E4}" type="pres">
      <dgm:prSet presAssocID="{83B9C5AC-4AAF-4CD6-8112-0E0C8A637048}" presName="space" presStyleCnt="0"/>
      <dgm:spPr/>
    </dgm:pt>
    <dgm:pt modelId="{A24BA3D0-B91E-4AD2-ABCE-160E238539F8}" type="pres">
      <dgm:prSet presAssocID="{B2C38048-4CB4-4177-A0D1-E7539CBE942D}" presName="composite" presStyleCnt="0"/>
      <dgm:spPr/>
    </dgm:pt>
    <dgm:pt modelId="{EFDD06DC-4724-4FF3-9566-ED083DE5643C}" type="pres">
      <dgm:prSet presAssocID="{B2C38048-4CB4-4177-A0D1-E7539CBE942D}" presName="parTx" presStyleLbl="alignNode1" presStyleIdx="2" presStyleCnt="4">
        <dgm:presLayoutVars>
          <dgm:chMax val="0"/>
          <dgm:chPref val="0"/>
        </dgm:presLayoutVars>
      </dgm:prSet>
      <dgm:spPr/>
    </dgm:pt>
    <dgm:pt modelId="{6C3DC88E-2B07-4077-B932-5BD4DE946CF4}" type="pres">
      <dgm:prSet presAssocID="{B2C38048-4CB4-4177-A0D1-E7539CBE942D}" presName="desTx" presStyleLbl="alignAccFollowNode1" presStyleIdx="2" presStyleCnt="4">
        <dgm:presLayoutVars/>
      </dgm:prSet>
      <dgm:spPr/>
    </dgm:pt>
    <dgm:pt modelId="{1D9D001B-C436-4A9D-AAC9-4E3330E1F461}" type="pres">
      <dgm:prSet presAssocID="{3AF663F9-8075-417A-8CDE-4BF1FECEC781}" presName="space" presStyleCnt="0"/>
      <dgm:spPr/>
    </dgm:pt>
    <dgm:pt modelId="{5118C13B-B98F-471F-84B0-37AB8EEA59AD}" type="pres">
      <dgm:prSet presAssocID="{880BBB70-2F64-46ED-9042-BD5A6F2707D4}" presName="composite" presStyleCnt="0"/>
      <dgm:spPr/>
    </dgm:pt>
    <dgm:pt modelId="{264359F1-ACD5-4A76-8704-E136FB6E3107}" type="pres">
      <dgm:prSet presAssocID="{880BBB70-2F64-46ED-9042-BD5A6F2707D4}" presName="parTx" presStyleLbl="alignNode1" presStyleIdx="3" presStyleCnt="4">
        <dgm:presLayoutVars>
          <dgm:chMax val="0"/>
          <dgm:chPref val="0"/>
        </dgm:presLayoutVars>
      </dgm:prSet>
      <dgm:spPr/>
    </dgm:pt>
    <dgm:pt modelId="{CC753642-3915-49F7-9D4B-73E9B7AC8029}" type="pres">
      <dgm:prSet presAssocID="{880BBB70-2F64-46ED-9042-BD5A6F2707D4}" presName="desTx" presStyleLbl="alignAccFollowNode1" presStyleIdx="3" presStyleCnt="4">
        <dgm:presLayoutVars/>
      </dgm:prSet>
      <dgm:spPr/>
    </dgm:pt>
  </dgm:ptLst>
  <dgm:cxnLst>
    <dgm:cxn modelId="{23154212-5ABF-4A84-A897-BE97CEB9E853}" type="presOf" srcId="{7BC2C7B4-A5EE-4808-90CB-98CE4B08890A}" destId="{CC753642-3915-49F7-9D4B-73E9B7AC8029}" srcOrd="0" destOrd="0" presId="urn:microsoft.com/office/officeart/2016/7/layout/ChevronBlockProcess"/>
    <dgm:cxn modelId="{21DF2F2E-BE46-4D38-8439-69DAFD1817ED}" type="presOf" srcId="{880BBB70-2F64-46ED-9042-BD5A6F2707D4}" destId="{264359F1-ACD5-4A76-8704-E136FB6E3107}" srcOrd="0" destOrd="0" presId="urn:microsoft.com/office/officeart/2016/7/layout/ChevronBlockProcess"/>
    <dgm:cxn modelId="{10110960-7E8A-4C8B-9A82-994D54DA275F}" type="presOf" srcId="{9F6EEEFC-74B7-4F11-B918-B9A6F9C8FEC8}" destId="{85A93029-EF99-438B-83A3-ED3C68B5ED26}" srcOrd="0" destOrd="0" presId="urn:microsoft.com/office/officeart/2016/7/layout/ChevronBlockProcess"/>
    <dgm:cxn modelId="{80427862-6418-437C-926D-C7F6C8561804}" srcId="{2D95A6AC-CD5D-4508-8FB5-286A64BE18E2}" destId="{A9C42D09-F316-4153-AF84-58E4AB4D4413}" srcOrd="0" destOrd="0" parTransId="{807532D1-2D32-4BBC-A76F-BB14D49CE7B3}" sibTransId="{17B990C3-90F7-4384-B119-803968FABF8E}"/>
    <dgm:cxn modelId="{EE677045-3BC0-40A4-AA8E-B13B7A0F7CC9}" type="presOf" srcId="{29B950FE-8FFD-480C-AFA9-5DDDB5A9ECB7}" destId="{B00BDFEE-3D13-4799-9D74-26718AA1B6FE}" srcOrd="0" destOrd="0" presId="urn:microsoft.com/office/officeart/2016/7/layout/ChevronBlockProcess"/>
    <dgm:cxn modelId="{583AC272-A2E3-4BA6-A22A-246B9E060E73}" srcId="{9F6EEEFC-74B7-4F11-B918-B9A6F9C8FEC8}" destId="{305ECD0F-26FA-44CB-8E89-77AE9F0DEF11}" srcOrd="0" destOrd="0" parTransId="{7AB12D07-01D8-46FA-8886-C5876CF92C86}" sibTransId="{F583E15B-4C94-4874-8D5F-178DCE18D84D}"/>
    <dgm:cxn modelId="{D3BA9776-4647-49A9-9834-C6E5EFF38182}" type="presOf" srcId="{F80E595F-4AFD-4B80-8777-295FEADE0AA6}" destId="{6C3DC88E-2B07-4077-B932-5BD4DE946CF4}" srcOrd="0" destOrd="0" presId="urn:microsoft.com/office/officeart/2016/7/layout/ChevronBlockProcess"/>
    <dgm:cxn modelId="{1C88D158-7523-4FAC-8D3E-3B450932C70E}" srcId="{305ECD0F-26FA-44CB-8E89-77AE9F0DEF11}" destId="{29B950FE-8FFD-480C-AFA9-5DDDB5A9ECB7}" srcOrd="0" destOrd="0" parTransId="{3A3DE11F-0700-49D7-BD8D-5AE1B175C093}" sibTransId="{62055B1F-356F-4B33-AED1-8B96CE711552}"/>
    <dgm:cxn modelId="{3ED52B59-6318-4BAC-86E1-98A6E5BC4FF3}" type="presOf" srcId="{2D95A6AC-CD5D-4508-8FB5-286A64BE18E2}" destId="{8B94C9A9-982C-455B-AFCF-7E61756B837F}" srcOrd="0" destOrd="0" presId="urn:microsoft.com/office/officeart/2016/7/layout/ChevronBlockProcess"/>
    <dgm:cxn modelId="{8595D25A-7DD0-4BC7-B880-DCA650DFB108}" srcId="{880BBB70-2F64-46ED-9042-BD5A6F2707D4}" destId="{7BC2C7B4-A5EE-4808-90CB-98CE4B08890A}" srcOrd="0" destOrd="0" parTransId="{653691AA-9791-455C-9C4D-9313ACAE0147}" sibTransId="{E90BE19C-A659-4453-99CD-126DC59545E9}"/>
    <dgm:cxn modelId="{4F2120D3-EDB9-44A4-95E1-6610FDA6C9E8}" type="presOf" srcId="{A9C42D09-F316-4153-AF84-58E4AB4D4413}" destId="{56670134-1385-4129-814A-DF6B382DFD85}" srcOrd="0" destOrd="0" presId="urn:microsoft.com/office/officeart/2016/7/layout/ChevronBlockProcess"/>
    <dgm:cxn modelId="{5F4A40D6-1970-4302-A312-0DC53BFA025D}" srcId="{9F6EEEFC-74B7-4F11-B918-B9A6F9C8FEC8}" destId="{880BBB70-2F64-46ED-9042-BD5A6F2707D4}" srcOrd="3" destOrd="0" parTransId="{77F512B6-2291-47A4-BB59-4C0EAD81A0FE}" sibTransId="{AB63D3C3-4237-445B-81C1-DE58CAD4861C}"/>
    <dgm:cxn modelId="{910721DC-B630-4CA6-8C6D-13A89A7DB069}" srcId="{9F6EEEFC-74B7-4F11-B918-B9A6F9C8FEC8}" destId="{2D95A6AC-CD5D-4508-8FB5-286A64BE18E2}" srcOrd="1" destOrd="0" parTransId="{5BFE6D68-F13B-4678-83A6-8EFD961A8AF6}" sibTransId="{83B9C5AC-4AAF-4CD6-8112-0E0C8A637048}"/>
    <dgm:cxn modelId="{5F5157E7-A0D0-4C9C-A2F9-22BF2F27B637}" srcId="{9F6EEEFC-74B7-4F11-B918-B9A6F9C8FEC8}" destId="{B2C38048-4CB4-4177-A0D1-E7539CBE942D}" srcOrd="2" destOrd="0" parTransId="{A1CFDDE6-3993-490F-806A-86D4282A84C1}" sibTransId="{3AF663F9-8075-417A-8CDE-4BF1FECEC781}"/>
    <dgm:cxn modelId="{F8B762F0-2FF9-4D7F-A167-6F4DD02D6D22}" type="presOf" srcId="{305ECD0F-26FA-44CB-8E89-77AE9F0DEF11}" destId="{AEB0F5D8-C1BA-475F-9E61-0B368B8B3861}" srcOrd="0" destOrd="0" presId="urn:microsoft.com/office/officeart/2016/7/layout/ChevronBlockProcess"/>
    <dgm:cxn modelId="{AD43FCFC-44C5-4223-96D4-33DA16903F1F}" type="presOf" srcId="{B2C38048-4CB4-4177-A0D1-E7539CBE942D}" destId="{EFDD06DC-4724-4FF3-9566-ED083DE5643C}" srcOrd="0" destOrd="0" presId="urn:microsoft.com/office/officeart/2016/7/layout/ChevronBlockProcess"/>
    <dgm:cxn modelId="{015006FD-AA8E-4FCC-BADC-E5E250ED6041}" srcId="{B2C38048-4CB4-4177-A0D1-E7539CBE942D}" destId="{F80E595F-4AFD-4B80-8777-295FEADE0AA6}" srcOrd="0" destOrd="0" parTransId="{34654F0E-3FCC-47AD-8714-1CF9FAE04F59}" sibTransId="{7992AE97-D11B-4D5B-A57E-3BF8C48C9D75}"/>
    <dgm:cxn modelId="{1800ADCE-7871-4DD7-B894-3C0926FBFD84}" type="presParOf" srcId="{85A93029-EF99-438B-83A3-ED3C68B5ED26}" destId="{5185C9F6-3930-4425-BE8B-01398628B966}" srcOrd="0" destOrd="0" presId="urn:microsoft.com/office/officeart/2016/7/layout/ChevronBlockProcess"/>
    <dgm:cxn modelId="{22636A13-D1C4-4A80-8E9D-66388D8205A1}" type="presParOf" srcId="{5185C9F6-3930-4425-BE8B-01398628B966}" destId="{AEB0F5D8-C1BA-475F-9E61-0B368B8B3861}" srcOrd="0" destOrd="0" presId="urn:microsoft.com/office/officeart/2016/7/layout/ChevronBlockProcess"/>
    <dgm:cxn modelId="{229AD9DC-8699-45AD-8F22-C27542171687}" type="presParOf" srcId="{5185C9F6-3930-4425-BE8B-01398628B966}" destId="{B00BDFEE-3D13-4799-9D74-26718AA1B6FE}" srcOrd="1" destOrd="0" presId="urn:microsoft.com/office/officeart/2016/7/layout/ChevronBlockProcess"/>
    <dgm:cxn modelId="{1F541961-C31F-4FE0-9ACB-12C973BBBFF9}" type="presParOf" srcId="{85A93029-EF99-438B-83A3-ED3C68B5ED26}" destId="{164A92B5-8A0A-41FD-AFF4-8694366C8C27}" srcOrd="1" destOrd="0" presId="urn:microsoft.com/office/officeart/2016/7/layout/ChevronBlockProcess"/>
    <dgm:cxn modelId="{1A6AD346-AEBA-4CDC-8824-E2E53F5932B9}" type="presParOf" srcId="{85A93029-EF99-438B-83A3-ED3C68B5ED26}" destId="{2B798FE1-68F4-4611-B7F8-5AFBB193B60E}" srcOrd="2" destOrd="0" presId="urn:microsoft.com/office/officeart/2016/7/layout/ChevronBlockProcess"/>
    <dgm:cxn modelId="{735C2C96-61E1-45EF-8ADC-0CF0AD290E8F}" type="presParOf" srcId="{2B798FE1-68F4-4611-B7F8-5AFBB193B60E}" destId="{8B94C9A9-982C-455B-AFCF-7E61756B837F}" srcOrd="0" destOrd="0" presId="urn:microsoft.com/office/officeart/2016/7/layout/ChevronBlockProcess"/>
    <dgm:cxn modelId="{67E632A4-C3F3-4016-AED3-5105BA4A1729}" type="presParOf" srcId="{2B798FE1-68F4-4611-B7F8-5AFBB193B60E}" destId="{56670134-1385-4129-814A-DF6B382DFD85}" srcOrd="1" destOrd="0" presId="urn:microsoft.com/office/officeart/2016/7/layout/ChevronBlockProcess"/>
    <dgm:cxn modelId="{DA4068B1-6923-4B61-BAB8-B2919ACA5615}" type="presParOf" srcId="{85A93029-EF99-438B-83A3-ED3C68B5ED26}" destId="{DCFE1D1D-F7D9-439F-9249-6359E16357E4}" srcOrd="3" destOrd="0" presId="urn:microsoft.com/office/officeart/2016/7/layout/ChevronBlockProcess"/>
    <dgm:cxn modelId="{E8E110D1-ACDB-4DC0-BEFD-A6BB461D885E}" type="presParOf" srcId="{85A93029-EF99-438B-83A3-ED3C68B5ED26}" destId="{A24BA3D0-B91E-4AD2-ABCE-160E238539F8}" srcOrd="4" destOrd="0" presId="urn:microsoft.com/office/officeart/2016/7/layout/ChevronBlockProcess"/>
    <dgm:cxn modelId="{F3636FD9-24F3-4558-B76C-E42997DC80D0}" type="presParOf" srcId="{A24BA3D0-B91E-4AD2-ABCE-160E238539F8}" destId="{EFDD06DC-4724-4FF3-9566-ED083DE5643C}" srcOrd="0" destOrd="0" presId="urn:microsoft.com/office/officeart/2016/7/layout/ChevronBlockProcess"/>
    <dgm:cxn modelId="{F1BB0ED4-E51B-4EE0-8C57-AB623FEEF394}" type="presParOf" srcId="{A24BA3D0-B91E-4AD2-ABCE-160E238539F8}" destId="{6C3DC88E-2B07-4077-B932-5BD4DE946CF4}" srcOrd="1" destOrd="0" presId="urn:microsoft.com/office/officeart/2016/7/layout/ChevronBlockProcess"/>
    <dgm:cxn modelId="{EAAD4AF2-7575-4AB4-BC79-894A84D2D09C}" type="presParOf" srcId="{85A93029-EF99-438B-83A3-ED3C68B5ED26}" destId="{1D9D001B-C436-4A9D-AAC9-4E3330E1F461}" srcOrd="5" destOrd="0" presId="urn:microsoft.com/office/officeart/2016/7/layout/ChevronBlockProcess"/>
    <dgm:cxn modelId="{F78C13D6-0F92-48DF-9D9E-9ED05B27E477}" type="presParOf" srcId="{85A93029-EF99-438B-83A3-ED3C68B5ED26}" destId="{5118C13B-B98F-471F-84B0-37AB8EEA59AD}" srcOrd="6" destOrd="0" presId="urn:microsoft.com/office/officeart/2016/7/layout/ChevronBlockProcess"/>
    <dgm:cxn modelId="{99263FB8-A5B1-4799-88E3-C18B1DAFB46A}" type="presParOf" srcId="{5118C13B-B98F-471F-84B0-37AB8EEA59AD}" destId="{264359F1-ACD5-4A76-8704-E136FB6E3107}" srcOrd="0" destOrd="0" presId="urn:microsoft.com/office/officeart/2016/7/layout/ChevronBlockProcess"/>
    <dgm:cxn modelId="{AD8F82E8-CF1A-4ABA-B654-2D5FD6436C66}" type="presParOf" srcId="{5118C13B-B98F-471F-84B0-37AB8EEA59AD}" destId="{CC753642-3915-49F7-9D4B-73E9B7AC8029}" srcOrd="1" destOrd="0" presId="urn:microsoft.com/office/officeart/2016/7/layout/Chevron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200EFD-6D53-4857-82D3-8D96A2376DF1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8709B5-EF3F-4C6E-AEE6-9CB7652137B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Vision, mission, and strategic plans</a:t>
          </a:r>
        </a:p>
      </dgm:t>
    </dgm:pt>
    <dgm:pt modelId="{29FF6CA5-86D2-44CA-AB17-5BC2F1659F00}" type="parTrans" cxnId="{D2C03B11-E8E0-47A8-9B6D-87A796312B8B}">
      <dgm:prSet/>
      <dgm:spPr/>
      <dgm:t>
        <a:bodyPr/>
        <a:lstStyle/>
        <a:p>
          <a:endParaRPr lang="en-US"/>
        </a:p>
      </dgm:t>
    </dgm:pt>
    <dgm:pt modelId="{875428DE-D1F5-4E5B-A730-B81C82D6C372}" type="sibTrans" cxnId="{D2C03B11-E8E0-47A8-9B6D-87A796312B8B}">
      <dgm:prSet/>
      <dgm:spPr/>
      <dgm:t>
        <a:bodyPr/>
        <a:lstStyle/>
        <a:p>
          <a:endParaRPr lang="en-US"/>
        </a:p>
      </dgm:t>
    </dgm:pt>
    <dgm:pt modelId="{365723D0-E2C2-4A93-8761-F7D8A38DD72E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Projects that have been funded</a:t>
          </a:r>
        </a:p>
      </dgm:t>
    </dgm:pt>
    <dgm:pt modelId="{DFEE6B87-30FF-4B47-B34A-0A7A84C94784}" type="parTrans" cxnId="{85468D45-B61A-4669-BB22-4FF167A3C7F8}">
      <dgm:prSet/>
      <dgm:spPr/>
      <dgm:t>
        <a:bodyPr/>
        <a:lstStyle/>
        <a:p>
          <a:endParaRPr lang="en-US"/>
        </a:p>
      </dgm:t>
    </dgm:pt>
    <dgm:pt modelId="{A8B26CD9-8692-45C2-A8C6-00EE31A6DE42}" type="sibTrans" cxnId="{85468D45-B61A-4669-BB22-4FF167A3C7F8}">
      <dgm:prSet/>
      <dgm:spPr/>
      <dgm:t>
        <a:bodyPr/>
        <a:lstStyle/>
        <a:p>
          <a:endParaRPr lang="en-US"/>
        </a:p>
      </dgm:t>
    </dgm:pt>
    <dgm:pt modelId="{3D45B782-B4CC-455F-9CA2-C21ADCD40D18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Funding opportunity – read guidelines carefully</a:t>
          </a:r>
        </a:p>
      </dgm:t>
    </dgm:pt>
    <dgm:pt modelId="{E251B21E-7B90-4F5E-9DCB-6640C8E149B8}" type="parTrans" cxnId="{6FEF0D7C-DBC8-445A-A1DF-26D96B2DA41A}">
      <dgm:prSet/>
      <dgm:spPr/>
      <dgm:t>
        <a:bodyPr/>
        <a:lstStyle/>
        <a:p>
          <a:endParaRPr lang="en-US"/>
        </a:p>
      </dgm:t>
    </dgm:pt>
    <dgm:pt modelId="{EC3167C0-8BCA-48BC-BF7F-F5247EEBCEC2}" type="sibTrans" cxnId="{6FEF0D7C-DBC8-445A-A1DF-26D96B2DA41A}">
      <dgm:prSet/>
      <dgm:spPr/>
      <dgm:t>
        <a:bodyPr/>
        <a:lstStyle/>
        <a:p>
          <a:endParaRPr lang="en-US"/>
        </a:p>
      </dgm:t>
    </dgm:pt>
    <dgm:pt modelId="{604545E0-00FF-473F-9D46-F3B990AC089D}" type="pres">
      <dgm:prSet presAssocID="{3F200EFD-6D53-4857-82D3-8D96A2376DF1}" presName="linear" presStyleCnt="0">
        <dgm:presLayoutVars>
          <dgm:animLvl val="lvl"/>
          <dgm:resizeHandles val="exact"/>
        </dgm:presLayoutVars>
      </dgm:prSet>
      <dgm:spPr/>
    </dgm:pt>
    <dgm:pt modelId="{9025D305-3B2C-4507-835E-3D0CFD672BBD}" type="pres">
      <dgm:prSet presAssocID="{658709B5-EF3F-4C6E-AEE6-9CB7652137B3}" presName="parentText" presStyleLbl="node1" presStyleIdx="0" presStyleCnt="3" custScaleY="45809">
        <dgm:presLayoutVars>
          <dgm:chMax val="0"/>
          <dgm:bulletEnabled val="1"/>
        </dgm:presLayoutVars>
      </dgm:prSet>
      <dgm:spPr/>
    </dgm:pt>
    <dgm:pt modelId="{3B95D414-5641-49DB-8C66-E7F701F5D686}" type="pres">
      <dgm:prSet presAssocID="{875428DE-D1F5-4E5B-A730-B81C82D6C372}" presName="spacer" presStyleCnt="0"/>
      <dgm:spPr/>
    </dgm:pt>
    <dgm:pt modelId="{ED3E3F5F-33A7-4D92-B528-4453758CD0DF}" type="pres">
      <dgm:prSet presAssocID="{365723D0-E2C2-4A93-8761-F7D8A38DD72E}" presName="parentText" presStyleLbl="node1" presStyleIdx="1" presStyleCnt="3" custScaleY="72753">
        <dgm:presLayoutVars>
          <dgm:chMax val="0"/>
          <dgm:bulletEnabled val="1"/>
        </dgm:presLayoutVars>
      </dgm:prSet>
      <dgm:spPr/>
    </dgm:pt>
    <dgm:pt modelId="{215A01C0-CA1F-4768-A23B-6EB281ED8455}" type="pres">
      <dgm:prSet presAssocID="{A8B26CD9-8692-45C2-A8C6-00EE31A6DE42}" presName="spacer" presStyleCnt="0"/>
      <dgm:spPr/>
    </dgm:pt>
    <dgm:pt modelId="{4EA73AA0-3311-4529-ACAC-E218B023C623}" type="pres">
      <dgm:prSet presAssocID="{3D45B782-B4CC-455F-9CA2-C21ADCD40D18}" presName="parentText" presStyleLbl="node1" presStyleIdx="2" presStyleCnt="3" custScaleY="68922">
        <dgm:presLayoutVars>
          <dgm:chMax val="0"/>
          <dgm:bulletEnabled val="1"/>
        </dgm:presLayoutVars>
      </dgm:prSet>
      <dgm:spPr/>
    </dgm:pt>
  </dgm:ptLst>
  <dgm:cxnLst>
    <dgm:cxn modelId="{D2C03B11-E8E0-47A8-9B6D-87A796312B8B}" srcId="{3F200EFD-6D53-4857-82D3-8D96A2376DF1}" destId="{658709B5-EF3F-4C6E-AEE6-9CB7652137B3}" srcOrd="0" destOrd="0" parTransId="{29FF6CA5-86D2-44CA-AB17-5BC2F1659F00}" sibTransId="{875428DE-D1F5-4E5B-A730-B81C82D6C372}"/>
    <dgm:cxn modelId="{940BEC18-2B92-45F2-BCC8-FF380EB2585B}" type="presOf" srcId="{3F200EFD-6D53-4857-82D3-8D96A2376DF1}" destId="{604545E0-00FF-473F-9D46-F3B990AC089D}" srcOrd="0" destOrd="0" presId="urn:microsoft.com/office/officeart/2005/8/layout/vList2"/>
    <dgm:cxn modelId="{85468D45-B61A-4669-BB22-4FF167A3C7F8}" srcId="{3F200EFD-6D53-4857-82D3-8D96A2376DF1}" destId="{365723D0-E2C2-4A93-8761-F7D8A38DD72E}" srcOrd="1" destOrd="0" parTransId="{DFEE6B87-30FF-4B47-B34A-0A7A84C94784}" sibTransId="{A8B26CD9-8692-45C2-A8C6-00EE31A6DE42}"/>
    <dgm:cxn modelId="{6FEF0D7C-DBC8-445A-A1DF-26D96B2DA41A}" srcId="{3F200EFD-6D53-4857-82D3-8D96A2376DF1}" destId="{3D45B782-B4CC-455F-9CA2-C21ADCD40D18}" srcOrd="2" destOrd="0" parTransId="{E251B21E-7B90-4F5E-9DCB-6640C8E149B8}" sibTransId="{EC3167C0-8BCA-48BC-BF7F-F5247EEBCEC2}"/>
    <dgm:cxn modelId="{34987E91-A457-4216-B627-8379C9306A58}" type="presOf" srcId="{3D45B782-B4CC-455F-9CA2-C21ADCD40D18}" destId="{4EA73AA0-3311-4529-ACAC-E218B023C623}" srcOrd="0" destOrd="0" presId="urn:microsoft.com/office/officeart/2005/8/layout/vList2"/>
    <dgm:cxn modelId="{DFEC0F97-ABA7-4818-A59E-6E5204554392}" type="presOf" srcId="{365723D0-E2C2-4A93-8761-F7D8A38DD72E}" destId="{ED3E3F5F-33A7-4D92-B528-4453758CD0DF}" srcOrd="0" destOrd="0" presId="urn:microsoft.com/office/officeart/2005/8/layout/vList2"/>
    <dgm:cxn modelId="{9A7363CB-F286-4108-9B57-AEEFF6847D6D}" type="presOf" srcId="{658709B5-EF3F-4C6E-AEE6-9CB7652137B3}" destId="{9025D305-3B2C-4507-835E-3D0CFD672BBD}" srcOrd="0" destOrd="0" presId="urn:microsoft.com/office/officeart/2005/8/layout/vList2"/>
    <dgm:cxn modelId="{9A5C7E70-19B7-47DC-A1A1-6CBD46F8BA90}" type="presParOf" srcId="{604545E0-00FF-473F-9D46-F3B990AC089D}" destId="{9025D305-3B2C-4507-835E-3D0CFD672BBD}" srcOrd="0" destOrd="0" presId="urn:microsoft.com/office/officeart/2005/8/layout/vList2"/>
    <dgm:cxn modelId="{955554A9-9EAA-4304-97A6-CA92C3B1B864}" type="presParOf" srcId="{604545E0-00FF-473F-9D46-F3B990AC089D}" destId="{3B95D414-5641-49DB-8C66-E7F701F5D686}" srcOrd="1" destOrd="0" presId="urn:microsoft.com/office/officeart/2005/8/layout/vList2"/>
    <dgm:cxn modelId="{9769AB43-6C65-4D56-8DB1-BED925F4DE6D}" type="presParOf" srcId="{604545E0-00FF-473F-9D46-F3B990AC089D}" destId="{ED3E3F5F-33A7-4D92-B528-4453758CD0DF}" srcOrd="2" destOrd="0" presId="urn:microsoft.com/office/officeart/2005/8/layout/vList2"/>
    <dgm:cxn modelId="{8D7C6764-53A8-4BBF-9CEC-F56917D64F57}" type="presParOf" srcId="{604545E0-00FF-473F-9D46-F3B990AC089D}" destId="{215A01C0-CA1F-4768-A23B-6EB281ED8455}" srcOrd="3" destOrd="0" presId="urn:microsoft.com/office/officeart/2005/8/layout/vList2"/>
    <dgm:cxn modelId="{30EF2880-DF33-4E29-92CA-CEDBBF0FBAD2}" type="presParOf" srcId="{604545E0-00FF-473F-9D46-F3B990AC089D}" destId="{4EA73AA0-3311-4529-ACAC-E218B023C62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9A40FF-3737-404D-8682-ED0A2A2FFF7E}">
      <dsp:nvSpPr>
        <dsp:cNvPr id="0" name=""/>
        <dsp:cNvSpPr/>
      </dsp:nvSpPr>
      <dsp:spPr>
        <a:xfrm>
          <a:off x="1987235" y="746206"/>
          <a:ext cx="4266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6663" y="45720"/>
              </a:lnTo>
            </a:path>
          </a:pathLst>
        </a:custGeom>
        <a:noFill/>
        <a:ln w="9525" cap="rnd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89135" y="789639"/>
        <a:ext cx="22863" cy="4572"/>
      </dsp:txXfrm>
    </dsp:sp>
    <dsp:sp modelId="{5D3A1751-3D89-42F0-BC5C-253D914511E1}">
      <dsp:nvSpPr>
        <dsp:cNvPr id="0" name=""/>
        <dsp:cNvSpPr/>
      </dsp:nvSpPr>
      <dsp:spPr>
        <a:xfrm>
          <a:off x="931" y="195494"/>
          <a:ext cx="1988104" cy="11928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Current Situation</a:t>
          </a:r>
        </a:p>
      </dsp:txBody>
      <dsp:txXfrm>
        <a:off x="931" y="195494"/>
        <a:ext cx="1988104" cy="1192862"/>
      </dsp:txXfrm>
    </dsp:sp>
    <dsp:sp modelId="{D00E9F32-52B0-4293-817D-93459F1E556E}">
      <dsp:nvSpPr>
        <dsp:cNvPr id="0" name=""/>
        <dsp:cNvSpPr/>
      </dsp:nvSpPr>
      <dsp:spPr>
        <a:xfrm>
          <a:off x="994983" y="1386557"/>
          <a:ext cx="2445368" cy="426663"/>
        </a:xfrm>
        <a:custGeom>
          <a:avLst/>
          <a:gdLst/>
          <a:ahLst/>
          <a:cxnLst/>
          <a:rect l="0" t="0" r="0" b="0"/>
          <a:pathLst>
            <a:path>
              <a:moveTo>
                <a:pt x="2445368" y="0"/>
              </a:moveTo>
              <a:lnTo>
                <a:pt x="2445368" y="230431"/>
              </a:lnTo>
              <a:lnTo>
                <a:pt x="0" y="230431"/>
              </a:lnTo>
              <a:lnTo>
                <a:pt x="0" y="426663"/>
              </a:lnTo>
            </a:path>
          </a:pathLst>
        </a:custGeom>
        <a:noFill/>
        <a:ln w="9525" cap="rnd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55473" y="1597603"/>
        <a:ext cx="124387" cy="4572"/>
      </dsp:txXfrm>
    </dsp:sp>
    <dsp:sp modelId="{3BF7AAAA-3548-4ECA-AF47-3E910DDC9646}">
      <dsp:nvSpPr>
        <dsp:cNvPr id="0" name=""/>
        <dsp:cNvSpPr/>
      </dsp:nvSpPr>
      <dsp:spPr>
        <a:xfrm>
          <a:off x="2446299" y="195494"/>
          <a:ext cx="1988104" cy="1192862"/>
        </a:xfrm>
        <a:prstGeom prst="rect">
          <a:avLst/>
        </a:prstGeom>
        <a:solidFill>
          <a:schemeClr val="accent5">
            <a:hueOff val="2404066"/>
            <a:satOff val="-4882"/>
            <a:lumOff val="313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Your Solution </a:t>
          </a:r>
        </a:p>
      </dsp:txBody>
      <dsp:txXfrm>
        <a:off x="2446299" y="195494"/>
        <a:ext cx="1988104" cy="1192862"/>
      </dsp:txXfrm>
    </dsp:sp>
    <dsp:sp modelId="{3CED83E5-8C13-484B-AD29-8258B5081733}">
      <dsp:nvSpPr>
        <dsp:cNvPr id="0" name=""/>
        <dsp:cNvSpPr/>
      </dsp:nvSpPr>
      <dsp:spPr>
        <a:xfrm>
          <a:off x="931" y="1845621"/>
          <a:ext cx="1988104" cy="1192862"/>
        </a:xfrm>
        <a:prstGeom prst="rect">
          <a:avLst/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Benefits to the population and broader community</a:t>
          </a:r>
        </a:p>
      </dsp:txBody>
      <dsp:txXfrm>
        <a:off x="931" y="1845621"/>
        <a:ext cx="1988104" cy="1192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0F5D8-C1BA-475F-9E61-0B368B8B3861}">
      <dsp:nvSpPr>
        <dsp:cNvPr id="0" name=""/>
        <dsp:cNvSpPr/>
      </dsp:nvSpPr>
      <dsp:spPr>
        <a:xfrm>
          <a:off x="10350" y="243036"/>
          <a:ext cx="2275345" cy="682603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283" tIns="84283" rIns="84283" bIns="8428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Look</a:t>
          </a:r>
        </a:p>
      </dsp:txBody>
      <dsp:txXfrm>
        <a:off x="215131" y="243036"/>
        <a:ext cx="1865783" cy="682603"/>
      </dsp:txXfrm>
    </dsp:sp>
    <dsp:sp modelId="{B00BDFEE-3D13-4799-9D74-26718AA1B6FE}">
      <dsp:nvSpPr>
        <dsp:cNvPr id="0" name=""/>
        <dsp:cNvSpPr/>
      </dsp:nvSpPr>
      <dsp:spPr>
        <a:xfrm>
          <a:off x="10350" y="925640"/>
          <a:ext cx="2070564" cy="24852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21" tIns="163621" rIns="163621" bIns="327241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Look at recent literature for funder information</a:t>
          </a:r>
        </a:p>
      </dsp:txBody>
      <dsp:txXfrm>
        <a:off x="10350" y="925640"/>
        <a:ext cx="2070564" cy="2485264"/>
      </dsp:txXfrm>
    </dsp:sp>
    <dsp:sp modelId="{8B94C9A9-982C-455B-AFCF-7E61756B837F}">
      <dsp:nvSpPr>
        <dsp:cNvPr id="0" name=""/>
        <dsp:cNvSpPr/>
      </dsp:nvSpPr>
      <dsp:spPr>
        <a:xfrm>
          <a:off x="2240803" y="243036"/>
          <a:ext cx="2275345" cy="682603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283" tIns="84283" rIns="84283" bIns="8428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Talk</a:t>
          </a:r>
        </a:p>
      </dsp:txBody>
      <dsp:txXfrm>
        <a:off x="2445584" y="243036"/>
        <a:ext cx="1865783" cy="682603"/>
      </dsp:txXfrm>
    </dsp:sp>
    <dsp:sp modelId="{56670134-1385-4129-814A-DF6B382DFD85}">
      <dsp:nvSpPr>
        <dsp:cNvPr id="0" name=""/>
        <dsp:cNvSpPr/>
      </dsp:nvSpPr>
      <dsp:spPr>
        <a:xfrm>
          <a:off x="2240803" y="925640"/>
          <a:ext cx="2070564" cy="248526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21" tIns="163621" rIns="163621" bIns="327241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Talk to others in your field</a:t>
          </a:r>
        </a:p>
      </dsp:txBody>
      <dsp:txXfrm>
        <a:off x="2240803" y="925640"/>
        <a:ext cx="2070564" cy="2485264"/>
      </dsp:txXfrm>
    </dsp:sp>
    <dsp:sp modelId="{EFDD06DC-4724-4FF3-9566-ED083DE5643C}">
      <dsp:nvSpPr>
        <dsp:cNvPr id="0" name=""/>
        <dsp:cNvSpPr/>
      </dsp:nvSpPr>
      <dsp:spPr>
        <a:xfrm>
          <a:off x="4471255" y="243036"/>
          <a:ext cx="2275345" cy="682603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283" tIns="84283" rIns="84283" bIns="8428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Check</a:t>
          </a:r>
        </a:p>
      </dsp:txBody>
      <dsp:txXfrm>
        <a:off x="4676036" y="243036"/>
        <a:ext cx="1865783" cy="682603"/>
      </dsp:txXfrm>
    </dsp:sp>
    <dsp:sp modelId="{6C3DC88E-2B07-4077-B932-5BD4DE946CF4}">
      <dsp:nvSpPr>
        <dsp:cNvPr id="0" name=""/>
        <dsp:cNvSpPr/>
      </dsp:nvSpPr>
      <dsp:spPr>
        <a:xfrm>
          <a:off x="4471255" y="925640"/>
          <a:ext cx="2070564" cy="248526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21" tIns="163621" rIns="163621" bIns="327241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Check your professional organization website for resource links</a:t>
          </a:r>
        </a:p>
      </dsp:txBody>
      <dsp:txXfrm>
        <a:off x="4471255" y="925640"/>
        <a:ext cx="2070564" cy="2485264"/>
      </dsp:txXfrm>
    </dsp:sp>
    <dsp:sp modelId="{264359F1-ACD5-4A76-8704-E136FB6E3107}">
      <dsp:nvSpPr>
        <dsp:cNvPr id="0" name=""/>
        <dsp:cNvSpPr/>
      </dsp:nvSpPr>
      <dsp:spPr>
        <a:xfrm>
          <a:off x="6701707" y="243036"/>
          <a:ext cx="2275345" cy="682603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283" tIns="84283" rIns="84283" bIns="8428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Consider</a:t>
          </a:r>
        </a:p>
      </dsp:txBody>
      <dsp:txXfrm>
        <a:off x="6906488" y="243036"/>
        <a:ext cx="1865783" cy="682603"/>
      </dsp:txXfrm>
    </dsp:sp>
    <dsp:sp modelId="{CC753642-3915-49F7-9D4B-73E9B7AC8029}">
      <dsp:nvSpPr>
        <dsp:cNvPr id="0" name=""/>
        <dsp:cNvSpPr/>
      </dsp:nvSpPr>
      <dsp:spPr>
        <a:xfrm>
          <a:off x="6701707" y="925640"/>
          <a:ext cx="2070564" cy="248526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21" tIns="163621" rIns="163621" bIns="327241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Consider opportunities for internal “seed funding” from your institution</a:t>
          </a:r>
        </a:p>
      </dsp:txBody>
      <dsp:txXfrm>
        <a:off x="6701707" y="925640"/>
        <a:ext cx="2070564" cy="24852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25D305-3B2C-4507-835E-3D0CFD672BBD}">
      <dsp:nvSpPr>
        <dsp:cNvPr id="0" name=""/>
        <dsp:cNvSpPr/>
      </dsp:nvSpPr>
      <dsp:spPr>
        <a:xfrm>
          <a:off x="0" y="2892"/>
          <a:ext cx="5714907" cy="9225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</a:rPr>
            <a:t>Vision, mission, and strategic plans</a:t>
          </a:r>
        </a:p>
      </dsp:txBody>
      <dsp:txXfrm>
        <a:off x="45034" y="47926"/>
        <a:ext cx="5624839" cy="832462"/>
      </dsp:txXfrm>
    </dsp:sp>
    <dsp:sp modelId="{ED3E3F5F-33A7-4D92-B528-4453758CD0DF}">
      <dsp:nvSpPr>
        <dsp:cNvPr id="0" name=""/>
        <dsp:cNvSpPr/>
      </dsp:nvSpPr>
      <dsp:spPr>
        <a:xfrm>
          <a:off x="0" y="1029102"/>
          <a:ext cx="5714907" cy="1465145"/>
        </a:xfrm>
        <a:prstGeom prst="roundRect">
          <a:avLst/>
        </a:prstGeom>
        <a:gradFill rotWithShape="0">
          <a:gsLst>
            <a:gs pos="0">
              <a:schemeClr val="accent2">
                <a:hueOff val="226582"/>
                <a:satOff val="-23996"/>
                <a:lumOff val="-588"/>
                <a:alphaOff val="0"/>
                <a:tint val="96000"/>
                <a:lumMod val="104000"/>
              </a:schemeClr>
            </a:gs>
            <a:gs pos="100000">
              <a:schemeClr val="accent2">
                <a:hueOff val="226582"/>
                <a:satOff val="-23996"/>
                <a:lumOff val="-58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</a:rPr>
            <a:t>Projects that have been funded</a:t>
          </a:r>
        </a:p>
      </dsp:txBody>
      <dsp:txXfrm>
        <a:off x="71522" y="1100624"/>
        <a:ext cx="5571863" cy="1322101"/>
      </dsp:txXfrm>
    </dsp:sp>
    <dsp:sp modelId="{4EA73AA0-3311-4529-ACAC-E218B023C623}">
      <dsp:nvSpPr>
        <dsp:cNvPr id="0" name=""/>
        <dsp:cNvSpPr/>
      </dsp:nvSpPr>
      <dsp:spPr>
        <a:xfrm>
          <a:off x="0" y="2597928"/>
          <a:ext cx="5714907" cy="1387994"/>
        </a:xfrm>
        <a:prstGeom prst="roundRect">
          <a:avLst/>
        </a:prstGeom>
        <a:gradFill rotWithShape="0">
          <a:gsLst>
            <a:gs pos="0">
              <a:schemeClr val="accent2">
                <a:hueOff val="453165"/>
                <a:satOff val="-47993"/>
                <a:lumOff val="-1176"/>
                <a:alphaOff val="0"/>
                <a:tint val="96000"/>
                <a:lumMod val="104000"/>
              </a:schemeClr>
            </a:gs>
            <a:gs pos="100000">
              <a:schemeClr val="accent2">
                <a:hueOff val="453165"/>
                <a:satOff val="-47993"/>
                <a:lumOff val="-117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1"/>
              </a:solidFill>
            </a:rPr>
            <a:t>Funding opportunity – read guidelines carefully</a:t>
          </a:r>
        </a:p>
      </dsp:txBody>
      <dsp:txXfrm>
        <a:off x="67756" y="2665684"/>
        <a:ext cx="5579395" cy="1252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ChevronBlockProcess">
  <dgm:title val="Chevron Block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28"/>
      <dgm:constr type="primFontSz" for="des" forName="desTx" refType="primFontSz" refFor="des" refForName="parTx" op="lte" fact="0.75"/>
      <dgm:constr type="h" for="des" forName="desTx" op="equ"/>
      <dgm:constr type="w" for="ch" forName="space" refType="w" op="equ" fact="-0.005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7">
          <dgm:if name="Name8" func="var" arg="dir" op="equ" val="norm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/>
              <dgm:constr type="w" for="ch" forName="desTx" refType="w" refFor="ch" refForName="parTx" fact="0.91"/>
              <dgm:constr type="t" for="ch" forName="desTx" refType="h" refFor="ch" refForName="parTx"/>
            </dgm:constrLst>
          </dgm:if>
          <dgm:else name="Name9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 refType="w" fact="0.09"/>
              <dgm:constr type="w" for="ch" forName="desTx" refType="w" refFor="ch" refForName="parTx" fact="0.91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choose name="Name10">
            <dgm:if name="Name11" func="var" arg="dir" op="equ" val="norm">
              <dgm:shape xmlns:r="http://schemas.openxmlformats.org/officeDocument/2006/relationships" type="chevron" r:blip="">
                <dgm:adjLst>
                  <dgm:adj idx="1" val="0.3"/>
                </dgm:adjLst>
              </dgm:shape>
            </dgm:if>
            <dgm:else name="Name12">
              <dgm:shape xmlns:r="http://schemas.openxmlformats.org/officeDocument/2006/relationships" rot="180" type="chevron" r:blip="">
                <dgm:adjLst/>
              </dgm:shape>
            </dgm:else>
          </dgm:choose>
          <dgm:presOf axis="self" ptType="node"/>
          <dgm:choose name="Name13">
            <dgm:if name="Name14" func="var" arg="dir" op="equ" val="norm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if>
            <dgm:else name="Name15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else>
          </dgm:choose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0"/>
            <dgm:constr type="tMarg" refType="w" fact="0.224"/>
            <dgm:constr type="bMarg" refType="w" fact="0.448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2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6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1161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47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0813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50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56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3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8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5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7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9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BD153-DF47-41B0-8CCF-E44A7EF69088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4EA3CB4-EF6E-4B6D-A1E0-35945D6F6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1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s://goodmenproject.com/featured-content/citizen-science-sjbn/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hyperlink" Target="https://creativecommons.org/licenses/by-sa/3.0/" TargetMode="External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ntsnet.com/" TargetMode="External"/><Relationship Id="rId3" Type="http://schemas.openxmlformats.org/officeDocument/2006/relationships/hyperlink" Target="http://www.cfda.gov/" TargetMode="External"/><Relationship Id="rId7" Type="http://schemas.openxmlformats.org/officeDocument/2006/relationships/hyperlink" Target="http://www.tgci.com/" TargetMode="External"/><Relationship Id="rId2" Type="http://schemas.openxmlformats.org/officeDocument/2006/relationships/hyperlink" Target="http://grants.gov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conline.foundationcenter.org/" TargetMode="External"/><Relationship Id="rId5" Type="http://schemas.openxmlformats.org/officeDocument/2006/relationships/hyperlink" Target="pivot.proquest.com" TargetMode="External"/><Relationship Id="rId10" Type="http://schemas.openxmlformats.org/officeDocument/2006/relationships/hyperlink" Target="http://www.guidestar.org/" TargetMode="External"/><Relationship Id="rId4" Type="http://schemas.openxmlformats.org/officeDocument/2006/relationships/hyperlink" Target="http://www.gpoaccess.gov/fr/" TargetMode="External"/><Relationship Id="rId9" Type="http://schemas.openxmlformats.org/officeDocument/2006/relationships/hyperlink" Target="https://grantstation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vdf.org/grant-seekers/apply-for-grant/" TargetMode="External"/><Relationship Id="rId2" Type="http://schemas.openxmlformats.org/officeDocument/2006/relationships/hyperlink" Target="https://www.grants.gov/web/grant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mphilsoc.org/grants/lewis-and-clark-fund-exploration-and-field-research" TargetMode="External"/><Relationship Id="rId5" Type="http://schemas.openxmlformats.org/officeDocument/2006/relationships/hyperlink" Target="https://www.nassm.com/Awards/ServiceLearningGrant" TargetMode="External"/><Relationship Id="rId4" Type="http://schemas.openxmlformats.org/officeDocument/2006/relationships/hyperlink" Target="https://earthwatch.org/research/apply-for-research-fund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4C4A0-9F08-41FF-81CC-46E8A0681A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Tapping Outside Funding Resources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E9233-7C29-4156-A4A7-9F02746C79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Jaynie C. Mitchell, MA, EdD(ABD)</a:t>
            </a:r>
          </a:p>
          <a:p>
            <a:r>
              <a:rPr lang="en-US" sz="2000" dirty="0"/>
              <a:t>Grant Administrator</a:t>
            </a:r>
          </a:p>
        </p:txBody>
      </p:sp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FB36B48-DD3A-44C2-BD2A-12C27772F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46" y="5670489"/>
            <a:ext cx="3001386" cy="87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2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C54610-95D4-43FB-8571-ED8A277EF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36162"/>
            <a:ext cx="8911687" cy="1280890"/>
          </a:xfrm>
        </p:spPr>
        <p:txBody>
          <a:bodyPr/>
          <a:lstStyle/>
          <a:p>
            <a:r>
              <a:rPr lang="en-US" dirty="0"/>
              <a:t>Tell your “student-centered” experience-based story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BEE04C4-B723-4A66-ACC6-4B532E2E29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/>
        </p:blipFill>
        <p:spPr>
          <a:xfrm>
            <a:off x="1884078" y="2373549"/>
            <a:ext cx="4730732" cy="2855155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DEE304-5120-44AF-9383-E6C5C1BC2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90747" y="1917052"/>
            <a:ext cx="4313864" cy="3986792"/>
          </a:xfrm>
        </p:spPr>
        <p:txBody>
          <a:bodyPr/>
          <a:lstStyle/>
          <a:p>
            <a:r>
              <a:rPr lang="en-US" dirty="0"/>
              <a:t>Follow a logical progression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D093A2-5159-4892-84C3-261F7FBC04C1}"/>
              </a:ext>
            </a:extLst>
          </p:cNvPr>
          <p:cNvSpPr txBox="1"/>
          <p:nvPr/>
        </p:nvSpPr>
        <p:spPr>
          <a:xfrm>
            <a:off x="4212534" y="5617817"/>
            <a:ext cx="566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goodmenproject.com/featured-content/citizen-science-sjbn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E950403-040B-4222-8B9B-E6569084E1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0311140"/>
              </p:ext>
            </p:extLst>
          </p:nvPr>
        </p:nvGraphicFramePr>
        <p:xfrm>
          <a:off x="7130011" y="2184136"/>
          <a:ext cx="4435335" cy="3233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81626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97705-0552-4F72-A948-CE4A757FC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Fundable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0F89E-28A2-414D-8D87-F7C5C3D4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4360" y="1640306"/>
            <a:ext cx="8915400" cy="3777622"/>
          </a:xfrm>
        </p:spPr>
        <p:txBody>
          <a:bodyPr/>
          <a:lstStyle/>
          <a:p>
            <a:r>
              <a:rPr lang="en-US" sz="2800" dirty="0"/>
              <a:t>Are unique, interesting, and action-oriented</a:t>
            </a:r>
          </a:p>
          <a:p>
            <a:r>
              <a:rPr lang="en-US" sz="2800" dirty="0"/>
              <a:t>Meet a definite need or gap in the research</a:t>
            </a:r>
          </a:p>
          <a:p>
            <a:r>
              <a:rPr lang="en-US" sz="2800" dirty="0"/>
              <a:t> Have a broad appeal</a:t>
            </a:r>
          </a:p>
          <a:p>
            <a:r>
              <a:rPr lang="en-US" sz="2800" dirty="0"/>
              <a:t> Move your field forward</a:t>
            </a:r>
          </a:p>
          <a:p>
            <a:r>
              <a:rPr lang="en-US" sz="2800" dirty="0"/>
              <a:t> Make sense to non-experts</a:t>
            </a:r>
          </a:p>
          <a:p>
            <a:r>
              <a:rPr lang="en-US" sz="2800" dirty="0"/>
              <a:t> Are feasible in scale and scope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42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3030214-227F-42DB-9282-BBA6AF8D9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6D0FF9-E10C-4D37-AF42-D03083F47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889" y="1059872"/>
            <a:ext cx="3012216" cy="4851349"/>
          </a:xfrm>
        </p:spPr>
        <p:txBody>
          <a:bodyPr>
            <a:normAutofit/>
          </a:bodyPr>
          <a:lstStyle/>
          <a:p>
            <a:r>
              <a:rPr lang="en-US" dirty="0"/>
              <a:t>Finding Funders – Match is Key! </a:t>
            </a:r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D7A9289-BAD1-4A78-979F-A655C886D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1149203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26483-9C75-457E-8A68-420C20BB4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0368" y="1059872"/>
            <a:ext cx="6224244" cy="4851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Clearly determine your:</a:t>
            </a:r>
          </a:p>
          <a:p>
            <a:r>
              <a:rPr lang="en-US" sz="3600" dirty="0"/>
              <a:t> Population of interest</a:t>
            </a:r>
          </a:p>
          <a:p>
            <a:r>
              <a:rPr lang="en-US" sz="3600" dirty="0"/>
              <a:t> Funding needs</a:t>
            </a:r>
          </a:p>
          <a:p>
            <a:r>
              <a:rPr lang="en-US" sz="3600" dirty="0"/>
              <a:t> What you have to offer </a:t>
            </a:r>
          </a:p>
          <a:p>
            <a:r>
              <a:rPr lang="en-US" sz="3600" dirty="0"/>
              <a:t> Funding timeline </a:t>
            </a:r>
          </a:p>
        </p:txBody>
      </p:sp>
    </p:spTree>
    <p:extLst>
      <p:ext uri="{BB962C8B-B14F-4D97-AF65-F5344CB8AC3E}">
        <p14:creationId xmlns:p14="http://schemas.microsoft.com/office/powerpoint/2010/main" val="346733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966DD2F-FBF5-41CE-A3F4-565352D95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7E5506-B588-4740-8D7B-1D6AB66E6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897" y="624110"/>
            <a:ext cx="9712998" cy="1280890"/>
          </a:xfrm>
        </p:spPr>
        <p:txBody>
          <a:bodyPr>
            <a:normAutofit/>
          </a:bodyPr>
          <a:lstStyle/>
          <a:p>
            <a:r>
              <a:rPr lang="en-US" dirty="0"/>
              <a:t>Research who funds projects in your field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6FCE2B-F2D2-466E-B0AA-8E341DB498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2BD31C98-199A-4722-A1A5-4393A43E7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6D2FB22-F523-4103-A680-A1CCC1CF0E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871904"/>
              </p:ext>
            </p:extLst>
          </p:nvPr>
        </p:nvGraphicFramePr>
        <p:xfrm>
          <a:off x="1794897" y="2222983"/>
          <a:ext cx="8987404" cy="3653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3556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97EE9D-4508-4221-B4B0-03041B2B9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627" y="299527"/>
            <a:ext cx="2454052" cy="3029344"/>
          </a:xfrm>
        </p:spPr>
        <p:txBody>
          <a:bodyPr>
            <a:normAutofit/>
          </a:bodyPr>
          <a:lstStyle/>
          <a:p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Learn all you can about the funder’s…</a:t>
            </a:r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352834C-9C96-4C26-8DF2-5B967B4432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669757"/>
              </p:ext>
            </p:extLst>
          </p:nvPr>
        </p:nvGraphicFramePr>
        <p:xfrm>
          <a:off x="4713144" y="641551"/>
          <a:ext cx="5714907" cy="3988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B7D4FF0-5808-4381-A12F-55BF16F400AC}"/>
              </a:ext>
            </a:extLst>
          </p:cNvPr>
          <p:cNvSpPr txBox="1"/>
          <p:nvPr/>
        </p:nvSpPr>
        <p:spPr>
          <a:xfrm>
            <a:off x="4450601" y="5060395"/>
            <a:ext cx="73004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Contact the program officer to ask if your project fits their interests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779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6D5640-B78A-4920-98CF-0E48FF0670D2}"/>
              </a:ext>
            </a:extLst>
          </p:cNvPr>
          <p:cNvSpPr txBox="1"/>
          <p:nvPr/>
        </p:nvSpPr>
        <p:spPr>
          <a:xfrm>
            <a:off x="1797947" y="422899"/>
            <a:ext cx="8735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Online Funding Search Resources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93651-BC35-422A-B9BD-D362F4C69A46}"/>
              </a:ext>
            </a:extLst>
          </p:cNvPr>
          <p:cNvSpPr txBox="1"/>
          <p:nvPr/>
        </p:nvSpPr>
        <p:spPr>
          <a:xfrm>
            <a:off x="897924" y="1215257"/>
            <a:ext cx="1076685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Free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Grants.gov </a:t>
            </a:r>
            <a:r>
              <a:rPr lang="en-US" sz="24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http://grants.gov/</a:t>
            </a:r>
            <a:endParaRPr lang="en-US" sz="2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Catalog of Federal Domestic Assistance (CFDA) </a:t>
            </a:r>
            <a:r>
              <a:rPr lang="en-US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www.cfda.gov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Federal Register  </a:t>
            </a:r>
            <a:r>
              <a:rPr lang="en-US" sz="2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http://www.gpoaccess.gov/fr/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Association, Foundation, Company websites</a:t>
            </a:r>
          </a:p>
          <a:p>
            <a:endParaRPr lang="en-US" sz="2400" b="1" dirty="0"/>
          </a:p>
          <a:p>
            <a:r>
              <a:rPr lang="en-US" sz="2400" b="1" dirty="0"/>
              <a:t>Subscription Sites – check with your institution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Pivot  </a:t>
            </a:r>
            <a:r>
              <a:rPr lang="en-US" sz="2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Pivot.proquest.com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Foundation Directory Online </a:t>
            </a:r>
            <a:r>
              <a:rPr lang="en-US" sz="2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https://fconline.foundationcenter.org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Grantsmanship Center </a:t>
            </a:r>
            <a:r>
              <a:rPr lang="en-US" sz="24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http://www.tgci.com/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GrantsNet</a:t>
            </a:r>
            <a:r>
              <a:rPr lang="en-US" sz="2400" dirty="0"/>
              <a:t> </a:t>
            </a:r>
            <a:r>
              <a:rPr lang="en-US" sz="24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http://www.grantsnet.com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GrantStation</a:t>
            </a:r>
            <a:r>
              <a:rPr lang="en-US" sz="2400" dirty="0"/>
              <a:t> </a:t>
            </a:r>
            <a:r>
              <a:rPr lang="en-US" sz="2400" dirty="0">
                <a:ea typeface="+mn-lt"/>
                <a:cs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https://grantstation.com/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Guidestar</a:t>
            </a:r>
            <a:r>
              <a:rPr lang="en-US" sz="2400" dirty="0"/>
              <a:t> </a:t>
            </a:r>
            <a:r>
              <a:rPr lang="en-US" sz="24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http://www.guidestar.org</a:t>
            </a:r>
            <a:r>
              <a:rPr lang="en-US" sz="2400" dirty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04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95D37-EC27-4DBA-853E-2E71FBCE7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784" y="154553"/>
            <a:ext cx="8911687" cy="1280890"/>
          </a:xfrm>
        </p:spPr>
        <p:txBody>
          <a:bodyPr/>
          <a:lstStyle/>
          <a:p>
            <a:r>
              <a:rPr lang="en-US" dirty="0"/>
              <a:t>Examples of Funding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3502E-8B7E-4A85-8269-29126A761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2195" y="774357"/>
            <a:ext cx="10112417" cy="60836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100" b="1" dirty="0"/>
              <a:t>Federal Funders 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grants.gov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n-US" sz="2100" b="1" i="1" dirty="0">
                <a:solidFill>
                  <a:schemeClr val="accent1">
                    <a:lumMod val="75000"/>
                  </a:schemeClr>
                </a:solidFill>
              </a:rPr>
              <a:t>National Science Foundation </a:t>
            </a:r>
          </a:p>
          <a:p>
            <a:r>
              <a:rPr lang="en-US" sz="2100" dirty="0"/>
              <a:t>19-582 </a:t>
            </a:r>
            <a:r>
              <a:rPr lang="en-US" sz="2100" b="1" dirty="0"/>
              <a:t>Research Experiences for Undergraduates (REU) </a:t>
            </a:r>
          </a:p>
          <a:p>
            <a:pPr marL="0" indent="0">
              <a:buNone/>
            </a:pPr>
            <a:r>
              <a:rPr lang="en-US" sz="2100" b="1" i="1" dirty="0">
                <a:solidFill>
                  <a:schemeClr val="accent1">
                    <a:lumMod val="75000"/>
                  </a:schemeClr>
                </a:solidFill>
              </a:rPr>
              <a:t>Institute of Education Sciences</a:t>
            </a:r>
          </a:p>
          <a:p>
            <a:r>
              <a:rPr lang="en-US" sz="2100" dirty="0"/>
              <a:t>FY 2021 84.305T</a:t>
            </a:r>
            <a:r>
              <a:rPr lang="en-US" sz="2100" i="1" dirty="0"/>
              <a:t> </a:t>
            </a:r>
            <a:r>
              <a:rPr lang="en-US" sz="2100" b="1" dirty="0"/>
              <a:t>Transformative Research in Education Sciences Grants Program </a:t>
            </a:r>
          </a:p>
          <a:p>
            <a:pPr marL="0" indent="0">
              <a:buNone/>
            </a:pPr>
            <a:r>
              <a:rPr lang="en-US" sz="2100" b="1" i="1" dirty="0">
                <a:solidFill>
                  <a:schemeClr val="accent1">
                    <a:lumMod val="75000"/>
                  </a:schemeClr>
                </a:solidFill>
              </a:rPr>
              <a:t>National Institutes of Health </a:t>
            </a:r>
          </a:p>
          <a:p>
            <a:r>
              <a:rPr lang="en-US" sz="2100" dirty="0"/>
              <a:t>PAR-20-236 </a:t>
            </a:r>
            <a:r>
              <a:rPr lang="en-US" sz="2100" b="1" dirty="0"/>
              <a:t>Providing Research Education Experiences to Enhance Diversity</a:t>
            </a:r>
          </a:p>
          <a:p>
            <a:pPr marL="0" indent="0">
              <a:buNone/>
            </a:pPr>
            <a:r>
              <a:rPr lang="en-US" sz="2100" b="1" i="1" dirty="0">
                <a:solidFill>
                  <a:schemeClr val="accent1">
                    <a:lumMod val="75000"/>
                  </a:schemeClr>
                </a:solidFill>
              </a:rPr>
              <a:t>Department of Health and Human Services</a:t>
            </a:r>
          </a:p>
          <a:p>
            <a:r>
              <a:rPr lang="en-US" sz="2100" dirty="0"/>
              <a:t>PAR-19-197  </a:t>
            </a:r>
            <a:r>
              <a:rPr lang="en-US" sz="2100" b="1" dirty="0"/>
              <a:t>Summer Research Education Experience Program</a:t>
            </a:r>
            <a:r>
              <a:rPr lang="en-US" sz="2100" dirty="0"/>
              <a:t> </a:t>
            </a:r>
          </a:p>
          <a:p>
            <a:pPr marL="0" indent="0">
              <a:buNone/>
            </a:pPr>
            <a:r>
              <a:rPr lang="en-US" sz="3100" b="1" dirty="0"/>
              <a:t>Foundations</a:t>
            </a:r>
          </a:p>
          <a:p>
            <a:r>
              <a:rPr lang="en-US" sz="2100" dirty="0"/>
              <a:t>Arthur Vining Davis Foundation </a:t>
            </a:r>
            <a:r>
              <a:rPr lang="en-US" sz="2100" b="1" dirty="0"/>
              <a:t>STEM Education  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https://www.avdf.org/grant-seekers/apply-for-grant/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100" dirty="0"/>
              <a:t>Earthwatch.org  </a:t>
            </a:r>
            <a:r>
              <a:rPr lang="en-US" sz="2100" b="1" dirty="0"/>
              <a:t>Field Research Funding</a:t>
            </a:r>
            <a:r>
              <a:rPr lang="en-US" sz="2100" dirty="0"/>
              <a:t>  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https://earthwatch.org/research/apply-for-research-funding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100" b="1" dirty="0"/>
              <a:t>Professional Associations</a:t>
            </a:r>
          </a:p>
          <a:p>
            <a:r>
              <a:rPr lang="en-US" sz="2100" dirty="0"/>
              <a:t>North American Society for Sport Management (NASSM) </a:t>
            </a:r>
            <a:r>
              <a:rPr lang="en-US" sz="2100" b="1" dirty="0"/>
              <a:t>Service Learning Grant Program 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https://www.nassm.com/Awards/ServiceLearningGrant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100" dirty="0"/>
              <a:t>American Philosophical Society – </a:t>
            </a:r>
            <a:r>
              <a:rPr lang="en-US" sz="2100" b="1" dirty="0"/>
              <a:t>Lewis and Clark Fund for Exploration and Field Research </a:t>
            </a:r>
            <a:r>
              <a:rPr lang="en-US" sz="2100" dirty="0"/>
              <a:t>(Doctoral) </a:t>
            </a:r>
            <a:r>
              <a:rPr lang="en-US" sz="2100" dirty="0">
                <a:solidFill>
                  <a:schemeClr val="accent1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https://www.amphilsoc.org/grants/lewis-and-clark-fund-exploration-and-field-research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1213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446</Words>
  <Application>Microsoft Office PowerPoint</Application>
  <PresentationFormat>Widescreen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Wisp</vt:lpstr>
      <vt:lpstr>Tapping Outside Funding Resources</vt:lpstr>
      <vt:lpstr>Tell your “student-centered” experience-based story </vt:lpstr>
      <vt:lpstr>Fundable Ideas</vt:lpstr>
      <vt:lpstr>Finding Funders – Match is Key! </vt:lpstr>
      <vt:lpstr>Research who funds projects in your field </vt:lpstr>
      <vt:lpstr> Learn all you can about the funder’s…</vt:lpstr>
      <vt:lpstr>PowerPoint Presentation</vt:lpstr>
      <vt:lpstr>Examples of Funding Opportunities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Tapping Outside Funding Resources</dc:title>
  <dc:creator>Jaynie Mitchell</dc:creator>
  <cp:lastModifiedBy>Jaynie Mitchell</cp:lastModifiedBy>
  <cp:revision>20</cp:revision>
  <dcterms:created xsi:type="dcterms:W3CDTF">2021-01-12T22:19:30Z</dcterms:created>
  <dcterms:modified xsi:type="dcterms:W3CDTF">2021-01-14T23:21:51Z</dcterms:modified>
</cp:coreProperties>
</file>