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3" r:id="rId4"/>
    <p:sldId id="265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62" d="100"/>
          <a:sy n="62" d="100"/>
        </p:scale>
        <p:origin x="84" y="1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EDB8EBBB-C3E5-4762-B0EB-143B57A60767}" type="datetimeFigureOut">
              <a:rPr lang="en-US" smtClean="0"/>
              <a:t>1/14/2021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2E84A6CB-D030-4D20-A60A-BB3AE86F91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272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8EBBB-C3E5-4762-B0EB-143B57A60767}" type="datetimeFigureOut">
              <a:rPr lang="en-US" smtClean="0"/>
              <a:t>1/14/2021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4A6CB-D030-4D20-A60A-BB3AE86F91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385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8EBBB-C3E5-4762-B0EB-143B57A60767}" type="datetimeFigureOut">
              <a:rPr lang="en-US" smtClean="0"/>
              <a:t>1/14/2021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4A6CB-D030-4D20-A60A-BB3AE86F91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7697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8EBBB-C3E5-4762-B0EB-143B57A60767}" type="datetimeFigureOut">
              <a:rPr lang="en-US" smtClean="0"/>
              <a:t>1/14/2021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4A6CB-D030-4D20-A60A-BB3AE86F91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6802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8EBBB-C3E5-4762-B0EB-143B57A60767}" type="datetimeFigureOut">
              <a:rPr lang="en-US" smtClean="0"/>
              <a:t>1/14/2021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4A6CB-D030-4D20-A60A-BB3AE86F91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9466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8EBBB-C3E5-4762-B0EB-143B57A60767}" type="datetimeFigureOut">
              <a:rPr lang="en-US" smtClean="0"/>
              <a:t>1/14/2021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4A6CB-D030-4D20-A60A-BB3AE86F91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888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8EBBB-C3E5-4762-B0EB-143B57A60767}" type="datetimeFigureOut">
              <a:rPr lang="en-US" smtClean="0"/>
              <a:t>1/14/2021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4A6CB-D030-4D20-A60A-BB3AE86F91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3480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EDB8EBBB-C3E5-4762-B0EB-143B57A60767}" type="datetimeFigureOut">
              <a:rPr lang="en-US" smtClean="0"/>
              <a:t>1/14/2021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4A6CB-D030-4D20-A60A-BB3AE86F91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6223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EDB8EBBB-C3E5-4762-B0EB-143B57A60767}" type="datetimeFigureOut">
              <a:rPr lang="en-US" smtClean="0"/>
              <a:t>1/14/2021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4A6CB-D030-4D20-A60A-BB3AE86F91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41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8EBBB-C3E5-4762-B0EB-143B57A60767}" type="datetimeFigureOut">
              <a:rPr lang="en-US" smtClean="0"/>
              <a:t>1/14/2021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4A6CB-D030-4D20-A60A-BB3AE86F91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277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8EBBB-C3E5-4762-B0EB-143B57A60767}" type="datetimeFigureOut">
              <a:rPr lang="en-US" smtClean="0"/>
              <a:t>1/14/2021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4A6CB-D030-4D20-A60A-BB3AE86F91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182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8EBBB-C3E5-4762-B0EB-143B57A60767}" type="datetimeFigureOut">
              <a:rPr lang="en-US" smtClean="0"/>
              <a:t>1/14/2021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4A6CB-D030-4D20-A60A-BB3AE86F91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491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8EBBB-C3E5-4762-B0EB-143B57A60767}" type="datetimeFigureOut">
              <a:rPr lang="en-US" smtClean="0"/>
              <a:t>1/14/2021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4A6CB-D030-4D20-A60A-BB3AE86F91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560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8EBBB-C3E5-4762-B0EB-143B57A60767}" type="datetimeFigureOut">
              <a:rPr lang="en-US" smtClean="0"/>
              <a:t>1/14/2021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4A6CB-D030-4D20-A60A-BB3AE86F91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480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8EBBB-C3E5-4762-B0EB-143B57A60767}" type="datetimeFigureOut">
              <a:rPr lang="en-US" smtClean="0"/>
              <a:t>1/14/2021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4A6CB-D030-4D20-A60A-BB3AE86F91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05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8EBBB-C3E5-4762-B0EB-143B57A60767}" type="datetimeFigureOut">
              <a:rPr lang="en-US" smtClean="0"/>
              <a:t>1/14/2021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4A6CB-D030-4D20-A60A-BB3AE86F91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310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8EBBB-C3E5-4762-B0EB-143B57A60767}" type="datetimeFigureOut">
              <a:rPr lang="en-US" smtClean="0"/>
              <a:t>1/14/2021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4A6CB-D030-4D20-A60A-BB3AE86F91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641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EDB8EBBB-C3E5-4762-B0EB-143B57A60767}" type="datetimeFigureOut">
              <a:rPr lang="en-US" smtClean="0"/>
              <a:t>1/14/2021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2E84A6CB-D030-4D20-A60A-BB3AE86F91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534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>
            <a:extLst>
              <a:ext uri="{FF2B5EF4-FFF2-40B4-BE49-F238E27FC236}">
                <a16:creationId xmlns:a16="http://schemas.microsoft.com/office/drawing/2014/main" id="{D0316DD8-97F7-4F7F-8744-5B05D11CA99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/>
              <a:t>Scaling Experiential Programs at BYU-H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8A85C65-D484-4C7D-9265-64759B91384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Creating Industry and University Relationships to grow</a:t>
            </a:r>
          </a:p>
          <a:p>
            <a:pPr>
              <a:defRPr/>
            </a:pPr>
            <a:r>
              <a:rPr lang="en-US" b="1" dirty="0"/>
              <a:t>On Campus Internships (OCI)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141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321B43-132E-469B-8F03-374081B46F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3" y="973668"/>
            <a:ext cx="9988328" cy="706964"/>
          </a:xfrm>
        </p:spPr>
        <p:txBody>
          <a:bodyPr/>
          <a:lstStyle/>
          <a:p>
            <a:r>
              <a:rPr lang="en-US" dirty="0"/>
              <a:t>Growing EL Programs Through Relationships</a:t>
            </a:r>
          </a:p>
        </p:txBody>
      </p:sp>
      <p:sp>
        <p:nvSpPr>
          <p:cNvPr id="3" name="Isosceles Triangle 2">
            <a:extLst>
              <a:ext uri="{FF2B5EF4-FFF2-40B4-BE49-F238E27FC236}">
                <a16:creationId xmlns:a16="http://schemas.microsoft.com/office/drawing/2014/main" id="{19A627AB-A379-4766-AC01-8D1D3A4ECBC2}"/>
              </a:ext>
            </a:extLst>
          </p:cNvPr>
          <p:cNvSpPr/>
          <p:nvPr/>
        </p:nvSpPr>
        <p:spPr>
          <a:xfrm>
            <a:off x="4212956" y="2789696"/>
            <a:ext cx="3766088" cy="347162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C8EA1DF-7310-4B74-BE6C-1F8D5B2F0B69}"/>
              </a:ext>
            </a:extLst>
          </p:cNvPr>
          <p:cNvSpPr txBox="1"/>
          <p:nvPr/>
        </p:nvSpPr>
        <p:spPr>
          <a:xfrm>
            <a:off x="4097087" y="2311248"/>
            <a:ext cx="3997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 Black" panose="020B0A04020102020204" pitchFamily="34" charset="0"/>
                <a:cs typeface="Arial" panose="020B0604020202020204" pitchFamily="34" charset="0"/>
              </a:rPr>
              <a:t>Experiential Learning Leaders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47F1B46-9B27-4430-85D6-5E755686D474}"/>
              </a:ext>
            </a:extLst>
          </p:cNvPr>
          <p:cNvSpPr txBox="1"/>
          <p:nvPr/>
        </p:nvSpPr>
        <p:spPr>
          <a:xfrm>
            <a:off x="2894963" y="6370432"/>
            <a:ext cx="2404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 Black" panose="020B0A04020102020204" pitchFamily="34" charset="0"/>
                <a:cs typeface="Arial" panose="020B0604020202020204" pitchFamily="34" charset="0"/>
              </a:rPr>
              <a:t>Industry Partners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E13CDCE-A71E-4C9E-9DBC-7B70BCB950B8}"/>
              </a:ext>
            </a:extLst>
          </p:cNvPr>
          <p:cNvSpPr txBox="1"/>
          <p:nvPr/>
        </p:nvSpPr>
        <p:spPr>
          <a:xfrm>
            <a:off x="6581321" y="6370432"/>
            <a:ext cx="27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 Black" panose="020B0A04020102020204" pitchFamily="34" charset="0"/>
                <a:cs typeface="Arial" panose="020B0604020202020204" pitchFamily="34" charset="0"/>
              </a:rPr>
              <a:t>Student Participants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AE6F56-D96C-44B6-9AF4-B4D19BA37EE9}"/>
              </a:ext>
            </a:extLst>
          </p:cNvPr>
          <p:cNvSpPr txBox="1"/>
          <p:nvPr/>
        </p:nvSpPr>
        <p:spPr>
          <a:xfrm>
            <a:off x="5023764" y="4653790"/>
            <a:ext cx="21754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 Black" panose="020B0A04020102020204" pitchFamily="34" charset="0"/>
                <a:cs typeface="Arial" panose="020B0604020202020204" pitchFamily="34" charset="0"/>
              </a:rPr>
              <a:t>Relationships &amp;</a:t>
            </a:r>
          </a:p>
          <a:p>
            <a:r>
              <a:rPr lang="en-US" dirty="0">
                <a:latin typeface="Arial Black" panose="020B0A04020102020204" pitchFamily="34" charset="0"/>
                <a:cs typeface="Arial" panose="020B0604020202020204" pitchFamily="34" charset="0"/>
              </a:rPr>
              <a:t>Word of Mouth</a:t>
            </a:r>
          </a:p>
        </p:txBody>
      </p:sp>
    </p:spTree>
    <p:extLst>
      <p:ext uri="{BB962C8B-B14F-4D97-AF65-F5344CB8AC3E}">
        <p14:creationId xmlns:p14="http://schemas.microsoft.com/office/powerpoint/2010/main" val="4059654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85799" y="533400"/>
            <a:ext cx="8586247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dirty="0"/>
              <a:t>Building Industry Relationships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685800" y="1507502"/>
            <a:ext cx="6619973" cy="505355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  <a:defRPr/>
            </a:pPr>
            <a:r>
              <a:rPr lang="en-US" b="1" u="sng" dirty="0"/>
              <a:t>Steps to Viral Sponsor Growth</a:t>
            </a:r>
          </a:p>
          <a:p>
            <a:pPr>
              <a:defRPr/>
            </a:pPr>
            <a:r>
              <a:rPr lang="en-US" dirty="0"/>
              <a:t>Start with your fans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Create Win/Win/Win relationships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Upgrade tasks to decisions or actions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Speak their language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Monetize your partners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150" t="28717" r="1661" b="27951"/>
          <a:stretch/>
        </p:blipFill>
        <p:spPr>
          <a:xfrm>
            <a:off x="6387446" y="1753385"/>
            <a:ext cx="2285214" cy="139422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1" b="9426"/>
          <a:stretch/>
        </p:blipFill>
        <p:spPr>
          <a:xfrm>
            <a:off x="9272047" y="1950955"/>
            <a:ext cx="2726560" cy="2083323"/>
          </a:xfrm>
          <a:prstGeom prst="rect">
            <a:avLst/>
          </a:prstGeom>
        </p:spPr>
      </p:pic>
      <p:pic>
        <p:nvPicPr>
          <p:cNvPr id="2050" name="Picture 2" descr="http://opinion-forum.com/index/wp-content/uploads/2013/04/decision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0107" y="3474823"/>
            <a:ext cx="1725106" cy="1725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scilogs.com/a_mad_hemorrhage/files/languag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0234" y="4521009"/>
            <a:ext cx="1494423" cy="153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blog.affiliatetip.com/wp-content/uploads/2010/10/ok-to-monetize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1" t="5754" r="14038" b="75791"/>
          <a:stretch/>
        </p:blipFill>
        <p:spPr bwMode="auto">
          <a:xfrm>
            <a:off x="7810107" y="5674935"/>
            <a:ext cx="3930977" cy="490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4716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B0C9F-459F-4B8E-A4B9-56D7DE5B1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Increasing Student Participation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B6C9DF-A0FB-41F0-B3EB-F44610E9A7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University resources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A16C9D-F600-4EE3-BB95-2F87A3839E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3252035"/>
          </a:xfrm>
        </p:spPr>
        <p:txBody>
          <a:bodyPr>
            <a:normAutofit/>
          </a:bodyPr>
          <a:lstStyle/>
          <a:p>
            <a:r>
              <a:rPr lang="en-US" dirty="0"/>
              <a:t>University/Academic Advisement</a:t>
            </a:r>
          </a:p>
          <a:p>
            <a:r>
              <a:rPr lang="en-US" dirty="0"/>
              <a:t>Career Center Advisors</a:t>
            </a:r>
          </a:p>
          <a:p>
            <a:r>
              <a:rPr lang="en-US" dirty="0"/>
              <a:t>Internship Coordinators</a:t>
            </a:r>
          </a:p>
          <a:p>
            <a:r>
              <a:rPr lang="en-US" dirty="0"/>
              <a:t>Experiential Learning Department</a:t>
            </a:r>
          </a:p>
          <a:p>
            <a:r>
              <a:rPr lang="en-US" dirty="0"/>
              <a:t>Curriculum Committees</a:t>
            </a:r>
          </a:p>
          <a:p>
            <a:r>
              <a:rPr lang="en-US" dirty="0"/>
              <a:t>Faculty</a:t>
            </a:r>
          </a:p>
          <a:p>
            <a:r>
              <a:rPr lang="en-US" dirty="0"/>
              <a:t>College Dean</a:t>
            </a:r>
          </a:p>
          <a:p>
            <a:r>
              <a:rPr lang="en-US" dirty="0"/>
              <a:t>Capstone Programs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C832DD-7AE5-4287-9346-EA5B56F401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Student Engagement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2E5A550-8EA1-4D3F-B894-6D67108768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5353024" cy="3252035"/>
          </a:xfrm>
        </p:spPr>
        <p:txBody>
          <a:bodyPr>
            <a:normAutofit/>
          </a:bodyPr>
          <a:lstStyle/>
          <a:p>
            <a:r>
              <a:rPr lang="en-US" dirty="0"/>
              <a:t>Word of Mouth</a:t>
            </a:r>
          </a:p>
          <a:p>
            <a:r>
              <a:rPr lang="en-US" dirty="0"/>
              <a:t>Alumni of the programs</a:t>
            </a:r>
          </a:p>
          <a:p>
            <a:r>
              <a:rPr lang="en-US" dirty="0"/>
              <a:t>Industry Partner recommendations</a:t>
            </a:r>
          </a:p>
          <a:p>
            <a:r>
              <a:rPr lang="en-US" dirty="0"/>
              <a:t>Student Clubs</a:t>
            </a:r>
          </a:p>
          <a:p>
            <a:r>
              <a:rPr lang="en-US" dirty="0"/>
              <a:t>Faculty class recommendations</a:t>
            </a:r>
          </a:p>
          <a:p>
            <a:r>
              <a:rPr lang="en-US" dirty="0"/>
              <a:t>Social Media</a:t>
            </a:r>
          </a:p>
          <a:p>
            <a:r>
              <a:rPr lang="en-US" dirty="0"/>
              <a:t>Student Bulletins</a:t>
            </a:r>
          </a:p>
          <a:p>
            <a:r>
              <a:rPr lang="en-US" dirty="0"/>
              <a:t>Paid Advertising (Posters, Cafeteria, etc.)</a:t>
            </a:r>
          </a:p>
        </p:txBody>
      </p:sp>
    </p:spTree>
    <p:extLst>
      <p:ext uri="{BB962C8B-B14F-4D97-AF65-F5344CB8AC3E}">
        <p14:creationId xmlns:p14="http://schemas.microsoft.com/office/powerpoint/2010/main" val="4233587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20</TotalTime>
  <Words>120</Words>
  <Application>Microsoft Office PowerPoint</Application>
  <PresentationFormat>Widescreen</PresentationFormat>
  <Paragraphs>39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Arial Black</vt:lpstr>
      <vt:lpstr>Century Gothic</vt:lpstr>
      <vt:lpstr>Wingdings 3</vt:lpstr>
      <vt:lpstr>Ion Boardroom</vt:lpstr>
      <vt:lpstr>Scaling Experiential Programs at BYU-H</vt:lpstr>
      <vt:lpstr>Growing EL Programs Through Relationships</vt:lpstr>
      <vt:lpstr>PowerPoint Presentation</vt:lpstr>
      <vt:lpstr>Increasing Student Participation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Scaling Experiential Programs at BYU-H</dc:title>
  <dc:creator>Roger McCarty</dc:creator>
  <cp:lastModifiedBy>Roger McCarty</cp:lastModifiedBy>
  <cp:revision>4</cp:revision>
  <dcterms:created xsi:type="dcterms:W3CDTF">2021-01-15T02:40:24Z</dcterms:created>
  <dcterms:modified xsi:type="dcterms:W3CDTF">2021-01-15T04:00:00Z</dcterms:modified>
</cp:coreProperties>
</file>