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1" r:id="rId4"/>
    <p:sldId id="265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8BC9"/>
    <a:srgbClr val="69A3DD"/>
    <a:srgbClr val="89BCEF"/>
    <a:srgbClr val="CFE7FF"/>
    <a:srgbClr val="3DA8E1"/>
    <a:srgbClr val="3D8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 snapToGrid="0" snapToObjects="1">
      <p:cViewPr varScale="1">
        <p:scale>
          <a:sx n="88" d="100"/>
          <a:sy n="88" d="100"/>
        </p:scale>
        <p:origin x="184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6489D-9A17-354B-BF2C-0E9CA2A85B3A}" type="datetimeFigureOut">
              <a:rPr lang="en-US" smtClean="0"/>
              <a:t>1/14/21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EB62F-BDA6-D24A-8285-F4E59A4F3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649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EB62F-BDA6-D24A-8285-F4E59A4F3C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7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67F40-E9EC-4F48-8411-1BB2444676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CD8C23-9FD5-1C43-A99B-223C5D454F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B23024-762A-0949-988F-36566BC4E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02B07-A537-664A-850D-8C849EED8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DA3884-965A-B446-93AE-4562D9DF9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27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B3ABA-0DC7-ED41-A548-881FBC4E3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52795-7C91-514E-A493-5D3AFA2F8D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20D63-666D-2B44-9215-6391235B8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4D914-91D1-3944-8708-CDB66A4D2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6A8FD-EC86-2640-B824-0E222D4D8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113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D23AC7-50D1-864A-BDEC-C22B582F49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4074F2-09C2-1E48-AE92-DCE8FBB1B6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948DA-1605-3C46-8F9C-E04EDF784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BB43B7-CE38-E54F-A68B-3CA096A2A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2BA65-0CE2-1B4E-B3AD-C3B6CC4BE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13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A7C5E-867B-0F46-BBC9-F691DB9DF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C40C3B-C9C0-C64B-AFB6-7FE849723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62865-9268-3B43-9D3E-E6B67AFF8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C4CF1-FBFF-524D-BE3C-A0309C370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12A44-2F23-ED4C-BF1D-77161E90C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19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3C768-481C-3C43-9D51-3B56EF9B1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B00EB-B99B-204D-A0B4-F982EE1AD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FE2317-F258-5346-9870-55BBF5D41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DF692-CAA7-DC47-A352-570E9E7AC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F4773-13B7-034C-BF00-FC5B5590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2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F4263-2457-2744-A6EA-C5ED41E59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7A500-0FC8-D247-8F2B-B670D2598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4EAF4-E0C5-C843-A96A-7230B0408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31429E-9841-8142-975A-FEE73C308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CE6592-09AF-BC41-804D-A7800576A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34F315-9441-4A4A-A40D-726E739FB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F7647-64A7-314D-8704-55DED8796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B90D5-4C2C-C048-AC66-442B5C4EB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7D19A8-CF7C-1144-8429-0E6E340F4D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938C40-EE64-B44C-B842-99A99849BC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7AFAC2-7DFE-EF43-AC27-579C5B0AEE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874AB3-C84D-224D-BD2F-23A10CAD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4821B5-9233-304C-924C-685BD12B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B7F62A-4B01-B343-B966-DAC0F27C0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35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13BD1-5B41-A14F-8A9C-E7B747CBA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E7DC7A-9A31-0542-9FAC-1FBDF6FA7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E089C0-C117-7642-9916-4BEA86D9D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B1778E-227E-C94A-A931-203C73979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73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18291E-BCA5-E84C-AE3B-8AFB1AA5A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D306BC-8CF9-3D4F-822D-346CD1946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CFEC06-217A-3546-A9B3-EEBAF452A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988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EF15F-8C15-EB43-9EB0-CDC044F8A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4AE9-6C46-D249-A147-8DC90049E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3BED98-F674-C34E-86BA-47F9FE97BB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27ED63-7CCB-4E49-A60D-6A240979D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3A8794-B1C4-234B-BE3C-9B3705C63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A91FE4-547E-0546-912B-335D12BF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73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6D5C9-60A1-8748-868E-F3EB3F2C0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1E5765-5671-0B40-89D0-76C8FDF7D8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EBEDE-D729-1646-ADDC-2207F7653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556FD7-61A8-2543-9FA1-26C2434F3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E7835C-CE8B-9449-B459-D11945F45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E4C8D3-C0F4-9B49-83AE-3286BFA73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0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A380B6-7D19-5641-B304-843AFE8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DF748-E780-624B-91C4-048DA4927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1BDF3-8CA4-514F-B3C9-DF3E82DA4D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280DC-3039-5547-B129-6B43E35A6C81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D9BE8-1B04-2940-B741-AE25DFD46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5B981-0ABB-4240-9CE8-4819FF326B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C0F0E-3F22-9248-963D-5E8278B22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13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8B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8FC96-3370-6042-90F7-0980986351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102" y="2552636"/>
            <a:ext cx="11022227" cy="2444706"/>
          </a:xfrm>
        </p:spPr>
        <p:txBody>
          <a:bodyPr>
            <a:noAutofit/>
          </a:bodyPr>
          <a:lstStyle/>
          <a:p>
            <a:r>
              <a:rPr lang="en-US" sz="15000" b="1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CAPSTONE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97AC25-4D31-584C-B996-6AF74C657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46638" y="1992549"/>
            <a:ext cx="7772399" cy="696012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CFE7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 Y U    E N G I N E E R I N 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32595F-FE49-9444-BA77-3B476AD35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041" y="279935"/>
            <a:ext cx="678391" cy="35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599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A3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E9A0AC2-7835-484F-ABDD-FDCF255BA519}"/>
              </a:ext>
            </a:extLst>
          </p:cNvPr>
          <p:cNvSpPr/>
          <p:nvPr/>
        </p:nvSpPr>
        <p:spPr>
          <a:xfrm>
            <a:off x="8164061" y="0"/>
            <a:ext cx="2837768" cy="6858000"/>
          </a:xfrm>
          <a:prstGeom prst="rect">
            <a:avLst/>
          </a:prstGeom>
          <a:solidFill>
            <a:srgbClr val="4D8B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9AC5D24-8AD1-AC48-9761-477240319EAD}"/>
              </a:ext>
            </a:extLst>
          </p:cNvPr>
          <p:cNvCxnSpPr>
            <a:cxnSpLocks/>
            <a:endCxn id="4" idx="2"/>
          </p:cNvCxnSpPr>
          <p:nvPr/>
        </p:nvCxnSpPr>
        <p:spPr>
          <a:xfrm>
            <a:off x="9470780" y="0"/>
            <a:ext cx="112165" cy="6858000"/>
          </a:xfrm>
          <a:prstGeom prst="line">
            <a:avLst/>
          </a:prstGeom>
          <a:ln w="38100">
            <a:solidFill>
              <a:srgbClr val="4D8B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5A827FC1-96E4-D442-8A70-D672BF964560}"/>
              </a:ext>
            </a:extLst>
          </p:cNvPr>
          <p:cNvSpPr/>
          <p:nvPr/>
        </p:nvSpPr>
        <p:spPr>
          <a:xfrm>
            <a:off x="9204719" y="299518"/>
            <a:ext cx="7149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CFE7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2</a:t>
            </a:r>
            <a:endParaRPr lang="en-US" sz="6000" dirty="0">
              <a:solidFill>
                <a:srgbClr val="CFE7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3B7D49-D320-9C48-A0F4-23BD551EBB36}"/>
              </a:ext>
            </a:extLst>
          </p:cNvPr>
          <p:cNvSpPr txBox="1"/>
          <p:nvPr/>
        </p:nvSpPr>
        <p:spPr>
          <a:xfrm>
            <a:off x="8911989" y="1155013"/>
            <a:ext cx="130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Semesters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9E8A03-2BFE-3B49-B909-FAF0F80B57DD}"/>
              </a:ext>
            </a:extLst>
          </p:cNvPr>
          <p:cNvSpPr/>
          <p:nvPr/>
        </p:nvSpPr>
        <p:spPr>
          <a:xfrm>
            <a:off x="9156511" y="1909309"/>
            <a:ext cx="7149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CFE7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4</a:t>
            </a:r>
            <a:endParaRPr lang="en-US" sz="6000" dirty="0">
              <a:solidFill>
                <a:srgbClr val="CFE7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77A33D-2C84-4F48-B79F-B3E1C2323CEE}"/>
              </a:ext>
            </a:extLst>
          </p:cNvPr>
          <p:cNvSpPr txBox="1"/>
          <p:nvPr/>
        </p:nvSpPr>
        <p:spPr>
          <a:xfrm>
            <a:off x="8820349" y="2755065"/>
            <a:ext cx="130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Majors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1E0F42-B4A4-5346-9140-C1945C4748F2}"/>
              </a:ext>
            </a:extLst>
          </p:cNvPr>
          <p:cNvSpPr/>
          <p:nvPr/>
        </p:nvSpPr>
        <p:spPr>
          <a:xfrm>
            <a:off x="8898326" y="3504666"/>
            <a:ext cx="1379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CFE7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5-8</a:t>
            </a:r>
            <a:endParaRPr lang="en-US" sz="6000" dirty="0">
              <a:solidFill>
                <a:srgbClr val="CFE7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8153BB-1F94-FA4F-9B56-713B0173235E}"/>
              </a:ext>
            </a:extLst>
          </p:cNvPr>
          <p:cNvSpPr txBox="1"/>
          <p:nvPr/>
        </p:nvSpPr>
        <p:spPr>
          <a:xfrm>
            <a:off x="8535270" y="4301396"/>
            <a:ext cx="2046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Students per Team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5361D6D-B30E-5244-8646-CD03C4D0A6B8}"/>
              </a:ext>
            </a:extLst>
          </p:cNvPr>
          <p:cNvSpPr/>
          <p:nvPr/>
        </p:nvSpPr>
        <p:spPr>
          <a:xfrm>
            <a:off x="8559570" y="5230991"/>
            <a:ext cx="20465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CFE7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$22k</a:t>
            </a:r>
            <a:endParaRPr lang="en-US" sz="6000" dirty="0">
              <a:solidFill>
                <a:srgbClr val="CFE7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182E73-DF7A-5A43-97E4-02EEBF41B3B2}"/>
              </a:ext>
            </a:extLst>
          </p:cNvPr>
          <p:cNvSpPr txBox="1"/>
          <p:nvPr/>
        </p:nvSpPr>
        <p:spPr>
          <a:xfrm>
            <a:off x="8562938" y="6061988"/>
            <a:ext cx="204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Sponsor Fee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1C9B9B-429B-C945-AFCC-B7792B614AC9}"/>
              </a:ext>
            </a:extLst>
          </p:cNvPr>
          <p:cNvSpPr/>
          <p:nvPr/>
        </p:nvSpPr>
        <p:spPr>
          <a:xfrm>
            <a:off x="2320552" y="2074629"/>
            <a:ext cx="3323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>
                <a:solidFill>
                  <a:srgbClr val="CFE7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YEARS</a:t>
            </a:r>
            <a:endParaRPr lang="en-US" sz="7200" dirty="0">
              <a:solidFill>
                <a:srgbClr val="CFE7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CA8832-197B-0344-BA01-720F84332E91}"/>
              </a:ext>
            </a:extLst>
          </p:cNvPr>
          <p:cNvSpPr/>
          <p:nvPr/>
        </p:nvSpPr>
        <p:spPr>
          <a:xfrm>
            <a:off x="2320552" y="495489"/>
            <a:ext cx="3786614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0" dirty="0">
                <a:solidFill>
                  <a:srgbClr val="CFE7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30+ </a:t>
            </a:r>
            <a:endParaRPr lang="en-US" sz="13000" dirty="0">
              <a:solidFill>
                <a:srgbClr val="CFE7FF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D75CC80-9C85-8A43-BFBC-B2D75CABA8E7}"/>
              </a:ext>
            </a:extLst>
          </p:cNvPr>
          <p:cNvSpPr/>
          <p:nvPr/>
        </p:nvSpPr>
        <p:spPr>
          <a:xfrm>
            <a:off x="652153" y="4372066"/>
            <a:ext cx="24297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>
                <a:solidFill>
                  <a:srgbClr val="CFE7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55+ </a:t>
            </a:r>
            <a:endParaRPr lang="en-US" sz="8000" dirty="0">
              <a:solidFill>
                <a:srgbClr val="CFE7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7597B9-3CD0-CC47-8347-B1D043BD884E}"/>
              </a:ext>
            </a:extLst>
          </p:cNvPr>
          <p:cNvSpPr txBox="1"/>
          <p:nvPr/>
        </p:nvSpPr>
        <p:spPr>
          <a:xfrm>
            <a:off x="3156711" y="3985537"/>
            <a:ext cx="42942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PROJECTS PER YEAR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5A1719D-0E08-9346-B951-EC1CAB1E3636}"/>
              </a:ext>
            </a:extLst>
          </p:cNvPr>
          <p:cNvCxnSpPr/>
          <p:nvPr/>
        </p:nvCxnSpPr>
        <p:spPr>
          <a:xfrm>
            <a:off x="1708592" y="3550983"/>
            <a:ext cx="4387408" cy="0"/>
          </a:xfrm>
          <a:prstGeom prst="line">
            <a:avLst/>
          </a:prstGeom>
          <a:ln w="38100">
            <a:solidFill>
              <a:srgbClr val="4D8B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904676B4-56B9-1F44-9BD8-D52F82EBD87E}"/>
              </a:ext>
            </a:extLst>
          </p:cNvPr>
          <p:cNvSpPr/>
          <p:nvPr/>
        </p:nvSpPr>
        <p:spPr>
          <a:xfrm>
            <a:off x="9470881" y="1682096"/>
            <a:ext cx="142273" cy="142273"/>
          </a:xfrm>
          <a:prstGeom prst="ellipse">
            <a:avLst/>
          </a:prstGeom>
          <a:solidFill>
            <a:srgbClr val="69A3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E7145FD-DAA0-FD48-A742-7D7DCD7BB88E}"/>
              </a:ext>
            </a:extLst>
          </p:cNvPr>
          <p:cNvSpPr/>
          <p:nvPr/>
        </p:nvSpPr>
        <p:spPr>
          <a:xfrm>
            <a:off x="9470881" y="3362393"/>
            <a:ext cx="142273" cy="142273"/>
          </a:xfrm>
          <a:prstGeom prst="ellipse">
            <a:avLst/>
          </a:prstGeom>
          <a:solidFill>
            <a:srgbClr val="69A3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DF3428D-27D3-F34B-9F8E-CBCFB5C0503F}"/>
              </a:ext>
            </a:extLst>
          </p:cNvPr>
          <p:cNvSpPr/>
          <p:nvPr/>
        </p:nvSpPr>
        <p:spPr>
          <a:xfrm>
            <a:off x="9515433" y="5027603"/>
            <a:ext cx="142273" cy="142273"/>
          </a:xfrm>
          <a:prstGeom prst="ellipse">
            <a:avLst/>
          </a:prstGeom>
          <a:solidFill>
            <a:srgbClr val="69A3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11F6E57C-CA79-AC40-998A-B10A19CFC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041" y="279935"/>
            <a:ext cx="678391" cy="35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3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8B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F3C85352-CDA9-1E48-B391-9E6699B041DB}"/>
              </a:ext>
            </a:extLst>
          </p:cNvPr>
          <p:cNvSpPr/>
          <p:nvPr/>
        </p:nvSpPr>
        <p:spPr>
          <a:xfrm>
            <a:off x="-892" y="2325478"/>
            <a:ext cx="12192000" cy="2171228"/>
          </a:xfrm>
          <a:prstGeom prst="rect">
            <a:avLst/>
          </a:prstGeom>
          <a:solidFill>
            <a:srgbClr val="89BC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53615D5-2AA3-CC4A-819D-7A6A10B24CEF}"/>
              </a:ext>
            </a:extLst>
          </p:cNvPr>
          <p:cNvGrpSpPr/>
          <p:nvPr/>
        </p:nvGrpSpPr>
        <p:grpSpPr>
          <a:xfrm>
            <a:off x="3715469" y="523832"/>
            <a:ext cx="843629" cy="1011599"/>
            <a:chOff x="2884959" y="336743"/>
            <a:chExt cx="1234593" cy="148040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414AB8A-25B6-E546-AB11-2D2CDAD69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3313836" y="1238426"/>
              <a:ext cx="345338" cy="57872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DB78C5F-638E-5F4D-AE56-E261BC501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3774214" y="835550"/>
              <a:ext cx="345338" cy="57872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A9B82E7-9C90-5541-AC73-510EFC1E6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3329586" y="336743"/>
              <a:ext cx="345338" cy="57872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A83BB4-1617-8A4B-96CE-F0EFC4819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884959" y="835550"/>
              <a:ext cx="345338" cy="578722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DE8DD03-0122-1B4E-AC3B-5A8234CF183D}"/>
              </a:ext>
            </a:extLst>
          </p:cNvPr>
          <p:cNvGrpSpPr/>
          <p:nvPr/>
        </p:nvGrpSpPr>
        <p:grpSpPr>
          <a:xfrm>
            <a:off x="7174660" y="636798"/>
            <a:ext cx="1128208" cy="828092"/>
            <a:chOff x="7336711" y="423393"/>
            <a:chExt cx="1585298" cy="116359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DFD64C7-2615-7546-BDFC-9598F9934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7336711" y="423393"/>
              <a:ext cx="694344" cy="116359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6314F95-349A-584C-AA68-4BAFECDFA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8227665" y="423393"/>
              <a:ext cx="694344" cy="1163591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857AE99-0F85-DC48-B8B9-D0D40AF3E3DF}"/>
              </a:ext>
            </a:extLst>
          </p:cNvPr>
          <p:cNvSpPr txBox="1"/>
          <p:nvPr/>
        </p:nvSpPr>
        <p:spPr>
          <a:xfrm>
            <a:off x="3051144" y="1739576"/>
            <a:ext cx="2360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4 Faculty Instructors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24C209-8453-754F-811E-88FADBC7246E}"/>
              </a:ext>
            </a:extLst>
          </p:cNvPr>
          <p:cNvSpPr txBox="1"/>
          <p:nvPr/>
        </p:nvSpPr>
        <p:spPr>
          <a:xfrm>
            <a:off x="6056585" y="1747163"/>
            <a:ext cx="3597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2 External Relations Managers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013321-F7CD-BB42-92EC-1B430C486788}"/>
              </a:ext>
            </a:extLst>
          </p:cNvPr>
          <p:cNvSpPr txBox="1"/>
          <p:nvPr/>
        </p:nvSpPr>
        <p:spPr>
          <a:xfrm>
            <a:off x="872291" y="3926570"/>
            <a:ext cx="23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2 Full-time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7D0EB5-FC38-354F-88E9-EBFA2FF64830}"/>
              </a:ext>
            </a:extLst>
          </p:cNvPr>
          <p:cNvSpPr txBox="1"/>
          <p:nvPr/>
        </p:nvSpPr>
        <p:spPr>
          <a:xfrm>
            <a:off x="4591822" y="3920289"/>
            <a:ext cx="23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1 Part-time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DF9E1C-EFD0-8E44-9EDA-D4D5F885298C}"/>
              </a:ext>
            </a:extLst>
          </p:cNvPr>
          <p:cNvSpPr txBox="1"/>
          <p:nvPr/>
        </p:nvSpPr>
        <p:spPr>
          <a:xfrm>
            <a:off x="705766" y="5989993"/>
            <a:ext cx="3252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1 Dedicated Coach per Team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00C23B-0E7C-1E4D-A3BC-DA92C49EE546}"/>
              </a:ext>
            </a:extLst>
          </p:cNvPr>
          <p:cNvSpPr txBox="1"/>
          <p:nvPr/>
        </p:nvSpPr>
        <p:spPr>
          <a:xfrm>
            <a:off x="8355180" y="4027524"/>
            <a:ext cx="23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4+ Students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ECC3F9-DB07-1E4E-B93A-6DA1F3C9A9A3}"/>
              </a:ext>
            </a:extLst>
          </p:cNvPr>
          <p:cNvSpPr txBox="1"/>
          <p:nvPr/>
        </p:nvSpPr>
        <p:spPr>
          <a:xfrm>
            <a:off x="5091516" y="6009516"/>
            <a:ext cx="231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1 Sponsor Liaison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C5B4AEA-8E7C-924C-8A71-5F4376644617}"/>
              </a:ext>
            </a:extLst>
          </p:cNvPr>
          <p:cNvGrpSpPr/>
          <p:nvPr/>
        </p:nvGrpSpPr>
        <p:grpSpPr>
          <a:xfrm>
            <a:off x="1512602" y="3070345"/>
            <a:ext cx="1046730" cy="782754"/>
            <a:chOff x="5068212" y="3191759"/>
            <a:chExt cx="1312964" cy="98184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C584E60-18DC-364F-9A50-1AFDE8800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68212" y="3191759"/>
              <a:ext cx="585893" cy="981847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310BDBEF-3A1E-A248-BD95-8C35FF3C8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95283" y="3191759"/>
              <a:ext cx="585893" cy="981847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EC76E856-07E1-4E41-8C84-5923B06477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4126" y="3070345"/>
            <a:ext cx="467089" cy="782753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C2C7A9F6-6DFD-5B49-9B03-6A34401A70F3}"/>
              </a:ext>
            </a:extLst>
          </p:cNvPr>
          <p:cNvGrpSpPr/>
          <p:nvPr/>
        </p:nvGrpSpPr>
        <p:grpSpPr>
          <a:xfrm>
            <a:off x="8940803" y="2980996"/>
            <a:ext cx="1085806" cy="1012406"/>
            <a:chOff x="8731323" y="2945332"/>
            <a:chExt cx="1295286" cy="1207725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D83F732-E019-E04B-8DB1-C10B93110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94755" y="2945332"/>
              <a:ext cx="345338" cy="578722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F390376-EF1E-D843-A219-7FEB89081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81271" y="3190354"/>
              <a:ext cx="345338" cy="57872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34B9C518-9ED1-EA41-9970-51D3F9091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31323" y="3234693"/>
              <a:ext cx="345338" cy="578722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E478CAF-D3E6-424B-9B55-2AEE83BCB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02080" y="3574335"/>
              <a:ext cx="345338" cy="578722"/>
            </a:xfrm>
            <a:prstGeom prst="rect">
              <a:avLst/>
            </a:prstGeom>
          </p:spPr>
        </p:pic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C8292367-00A4-F041-B22E-AED3624F80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7496" y="4863542"/>
            <a:ext cx="741824" cy="103389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023A451-0160-CA4A-BEFB-E52015D7A0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5709" y="4863542"/>
            <a:ext cx="616953" cy="1033898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75F51796-F149-0341-AE71-36D047799B53}"/>
              </a:ext>
            </a:extLst>
          </p:cNvPr>
          <p:cNvSpPr txBox="1"/>
          <p:nvPr/>
        </p:nvSpPr>
        <p:spPr>
          <a:xfrm>
            <a:off x="3055610" y="2408309"/>
            <a:ext cx="6078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ADMINISTRATIVE STAFF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556AE00-7D35-7C4B-A7E1-FDCCDB29D846}"/>
              </a:ext>
            </a:extLst>
          </p:cNvPr>
          <p:cNvCxnSpPr/>
          <p:nvPr/>
        </p:nvCxnSpPr>
        <p:spPr>
          <a:xfrm>
            <a:off x="3143843" y="3509256"/>
            <a:ext cx="1624993" cy="0"/>
          </a:xfrm>
          <a:prstGeom prst="line">
            <a:avLst/>
          </a:prstGeom>
          <a:ln w="28575">
            <a:solidFill>
              <a:srgbClr val="4D8B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2A6EE2F-DED2-8D45-91C6-ECCAE8BD0B93}"/>
              </a:ext>
            </a:extLst>
          </p:cNvPr>
          <p:cNvCxnSpPr/>
          <p:nvPr/>
        </p:nvCxnSpPr>
        <p:spPr>
          <a:xfrm>
            <a:off x="6677875" y="3509256"/>
            <a:ext cx="1624993" cy="0"/>
          </a:xfrm>
          <a:prstGeom prst="line">
            <a:avLst/>
          </a:prstGeom>
          <a:ln w="28575">
            <a:solidFill>
              <a:srgbClr val="4D8B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0803D83E-1439-AE4E-97A4-15632442C852}"/>
              </a:ext>
            </a:extLst>
          </p:cNvPr>
          <p:cNvSpPr/>
          <p:nvPr/>
        </p:nvSpPr>
        <p:spPr>
          <a:xfrm>
            <a:off x="5357721" y="587230"/>
            <a:ext cx="7553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solidFill>
                  <a:srgbClr val="CFE7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+</a:t>
            </a:r>
            <a:endParaRPr lang="en-US" sz="7200" dirty="0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14C4955-49DB-5D45-B888-CC9570EDCE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4972" y="4897615"/>
            <a:ext cx="1289532" cy="108722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310C063A-A5F6-4C49-A65F-FC90AEDF4AC6}"/>
              </a:ext>
            </a:extLst>
          </p:cNvPr>
          <p:cNvSpPr txBox="1"/>
          <p:nvPr/>
        </p:nvSpPr>
        <p:spPr>
          <a:xfrm>
            <a:off x="8221199" y="6043114"/>
            <a:ext cx="3305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Designated Team Workspaces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BB97F15E-178B-1541-ABED-E5AEAFAA0E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77041" y="279935"/>
            <a:ext cx="678391" cy="35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350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8B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0D829A-4B4B-E249-B8A7-6D7BAEF1E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041" y="279935"/>
            <a:ext cx="678391" cy="3539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69CD09-8A22-2A43-932C-693CB42A503B}"/>
              </a:ext>
            </a:extLst>
          </p:cNvPr>
          <p:cNvSpPr txBox="1"/>
          <p:nvPr/>
        </p:nvSpPr>
        <p:spPr>
          <a:xfrm>
            <a:off x="899885" y="699437"/>
            <a:ext cx="550091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Give back and get involved with students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Access to students for recruiting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Name recognition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Relationship with college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More personal than career Fairs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Educate the next generation of engineers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Real work done at low investment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58A786-9AC9-EA4C-9329-35F06ED65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479" y="493486"/>
            <a:ext cx="3411810" cy="58382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26EC75-BA70-B64A-84C9-BE0B59688CE3}"/>
              </a:ext>
            </a:extLst>
          </p:cNvPr>
          <p:cNvSpPr txBox="1"/>
          <p:nvPr/>
        </p:nvSpPr>
        <p:spPr>
          <a:xfrm>
            <a:off x="7462726" y="1553227"/>
            <a:ext cx="23173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</a:rPr>
              <a:t>WHY</a:t>
            </a:r>
          </a:p>
        </p:txBody>
      </p:sp>
    </p:spTree>
    <p:extLst>
      <p:ext uri="{BB962C8B-B14F-4D97-AF65-F5344CB8AC3E}">
        <p14:creationId xmlns:p14="http://schemas.microsoft.com/office/powerpoint/2010/main" val="2781217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A3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F09FC24D-2AAE-5C4D-9447-6845CAA9B9C4}"/>
              </a:ext>
            </a:extLst>
          </p:cNvPr>
          <p:cNvSpPr/>
          <p:nvPr/>
        </p:nvSpPr>
        <p:spPr>
          <a:xfrm>
            <a:off x="3215901" y="312053"/>
            <a:ext cx="6233893" cy="6233893"/>
          </a:xfrm>
          <a:prstGeom prst="ellipse">
            <a:avLst/>
          </a:prstGeom>
          <a:noFill/>
          <a:ln w="635000">
            <a:solidFill>
              <a:srgbClr val="89BC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A21C6D-B72D-C741-AF50-D229604E4E16}"/>
              </a:ext>
            </a:extLst>
          </p:cNvPr>
          <p:cNvGrpSpPr/>
          <p:nvPr/>
        </p:nvGrpSpPr>
        <p:grpSpPr>
          <a:xfrm>
            <a:off x="5845958" y="143592"/>
            <a:ext cx="1128208" cy="828092"/>
            <a:chOff x="7336711" y="423393"/>
            <a:chExt cx="1585298" cy="116359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F18BFA9-20A4-E24C-9230-18397AB34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7336711" y="423393"/>
              <a:ext cx="694344" cy="1163591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4E4B1DE-CC96-C447-9D54-B3CEA98BF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8227665" y="423393"/>
              <a:ext cx="694344" cy="1163591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91788B9-FA58-6A41-A516-45BE79478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4560" y="1455984"/>
            <a:ext cx="874904" cy="8461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FAB97C-2865-DC40-808A-681467378D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4972" y="5790136"/>
            <a:ext cx="771584" cy="9991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C40442-BCA1-0741-A107-25EE94017C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3659" y="1747313"/>
            <a:ext cx="1181501" cy="8218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D8A80C-C1D1-B444-89C5-8D1183430C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7206" y="4809500"/>
            <a:ext cx="1141585" cy="8280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DB9D3C4-FBE9-434C-922E-7364735714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5249" y="4775970"/>
            <a:ext cx="744380" cy="89515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7F17748-BFA9-4F49-A0B7-DEE152A8800B}"/>
              </a:ext>
            </a:extLst>
          </p:cNvPr>
          <p:cNvSpPr txBox="1"/>
          <p:nvPr/>
        </p:nvSpPr>
        <p:spPr>
          <a:xfrm>
            <a:off x="3843217" y="1480655"/>
            <a:ext cx="5155094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External Relations Managers</a:t>
            </a:r>
          </a:p>
          <a:p>
            <a:pPr algn="ctr"/>
            <a:endParaRPr lang="en-US" sz="21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algn="ctr"/>
            <a:r>
              <a:rPr lang="en-US" sz="21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Website/Printed materials</a:t>
            </a:r>
          </a:p>
          <a:p>
            <a:pPr algn="ctr"/>
            <a:endParaRPr lang="en-US" sz="21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algn="ctr"/>
            <a:r>
              <a:rPr lang="en-US" sz="21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Alumni emails/newsletters/requests</a:t>
            </a:r>
          </a:p>
          <a:p>
            <a:pPr algn="ctr"/>
            <a:endParaRPr lang="en-US" sz="21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algn="ctr"/>
            <a:r>
              <a:rPr lang="en-US" sz="21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On-site visits</a:t>
            </a:r>
          </a:p>
          <a:p>
            <a:pPr algn="ctr"/>
            <a:endParaRPr lang="en-US" sz="21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algn="ctr"/>
            <a:r>
              <a:rPr lang="en-US" sz="21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Career Services</a:t>
            </a:r>
          </a:p>
          <a:p>
            <a:pPr algn="ctr"/>
            <a:endParaRPr lang="en-US" sz="21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algn="ctr"/>
            <a:r>
              <a:rPr lang="en-US" sz="21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Networking/Relationship Building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576747D-E823-B646-AD98-B8372617F8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88715" y="312053"/>
            <a:ext cx="678391" cy="3539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CF7E2A-F352-4E40-AA88-9EA804D19FAF}"/>
              </a:ext>
            </a:extLst>
          </p:cNvPr>
          <p:cNvSpPr txBox="1"/>
          <p:nvPr/>
        </p:nvSpPr>
        <p:spPr>
          <a:xfrm>
            <a:off x="333826" y="230676"/>
            <a:ext cx="22061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HOW</a:t>
            </a:r>
          </a:p>
        </p:txBody>
      </p:sp>
    </p:spTree>
    <p:extLst>
      <p:ext uri="{BB962C8B-B14F-4D97-AF65-F5344CB8AC3E}">
        <p14:creationId xmlns:p14="http://schemas.microsoft.com/office/powerpoint/2010/main" val="2907443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121</Words>
  <Application>Microsoft Macintosh PowerPoint</Application>
  <PresentationFormat>Widescreen</PresentationFormat>
  <Paragraphs>51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Futura Medium</vt:lpstr>
      <vt:lpstr>Futura Medium</vt:lpstr>
      <vt:lpstr>Office Theme</vt:lpstr>
      <vt:lpstr>CAPSTONE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CAPSTONE</dc:title>
  <dc:creator>Lauren Lindsey</dc:creator>
  <cp:lastModifiedBy>Allyson Gibson</cp:lastModifiedBy>
  <cp:revision>20</cp:revision>
  <dcterms:created xsi:type="dcterms:W3CDTF">2021-01-13T22:16:20Z</dcterms:created>
  <dcterms:modified xsi:type="dcterms:W3CDTF">2021-01-15T16:44:36Z</dcterms:modified>
</cp:coreProperties>
</file>