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5" autoAdjust="0"/>
    <p:restoredTop sz="94660"/>
  </p:normalViewPr>
  <p:slideViewPr>
    <p:cSldViewPr snapToGrid="0">
      <p:cViewPr varScale="1">
        <p:scale>
          <a:sx n="69" d="100"/>
          <a:sy n="69" d="100"/>
        </p:scale>
        <p:origin x="8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2101C-B7A8-4713-B019-4B8AAFC095C9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2B9ED-3578-45E9-A6B2-AF4C6D665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40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will be year 3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2B9ED-3578-45E9-A6B2-AF4C6D6655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11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B9B370-5880-C348-9C69-71B545BD3B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98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2B9ED-3578-45E9-A6B2-AF4C6D6655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933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Industry research – note here: </a:t>
            </a:r>
          </a:p>
          <a:p>
            <a:pPr marL="181233" indent="-181233" fontAlgn="base">
              <a:buFont typeface="Arial" panose="020B0604020202020204" pitchFamily="34" charset="0"/>
              <a:buChar char="•"/>
            </a:pPr>
            <a:r>
              <a:rPr lang="en-US" dirty="0"/>
              <a:t>Most of publicly available content discussing skills focused on: leadership, 21st century skills (ex. adapting to artificial intelligence and/or gig economy), and talent management from a team-based approach</a:t>
            </a:r>
          </a:p>
          <a:p>
            <a:pPr marL="181233" indent="-181233" fontAlgn="base">
              <a:buFont typeface="Arial" panose="020B0604020202020204" pitchFamily="34" charset="0"/>
              <a:buChar char="•"/>
            </a:pPr>
            <a:r>
              <a:rPr lang="en-US" dirty="0"/>
              <a:t>Much of material also discussed emotional intelligence or emotional learning, as opposed to “soft skills”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79A16-03C3-4854-B55D-28D0D347D9B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86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79A16-03C3-4854-B55D-28D0D347D9B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668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79A16-03C3-4854-B55D-28D0D347D9B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540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F8AD-7D90-4E70-9E61-FB8128BF08EA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3314-D2A0-4EEB-BCC6-8755192C9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79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F8AD-7D90-4E70-9E61-FB8128BF08EA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3314-D2A0-4EEB-BCC6-8755192C9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874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F8AD-7D90-4E70-9E61-FB8128BF08EA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3314-D2A0-4EEB-BCC6-8755192C9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6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F8AD-7D90-4E70-9E61-FB8128BF08EA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3314-D2A0-4EEB-BCC6-8755192C9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02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F8AD-7D90-4E70-9E61-FB8128BF08EA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3314-D2A0-4EEB-BCC6-8755192C9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87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F8AD-7D90-4E70-9E61-FB8128BF08EA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3314-D2A0-4EEB-BCC6-8755192C9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198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F8AD-7D90-4E70-9E61-FB8128BF08EA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3314-D2A0-4EEB-BCC6-8755192C9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565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F8AD-7D90-4E70-9E61-FB8128BF08EA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3314-D2A0-4EEB-BCC6-8755192C9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89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F8AD-7D90-4E70-9E61-FB8128BF08EA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3314-D2A0-4EEB-BCC6-8755192C9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1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F8AD-7D90-4E70-9E61-FB8128BF08EA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3314-D2A0-4EEB-BCC6-8755192C9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1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F8AD-7D90-4E70-9E61-FB8128BF08EA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3314-D2A0-4EEB-BCC6-8755192C9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98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F8AD-7D90-4E70-9E61-FB8128BF08EA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43314-D2A0-4EEB-BCC6-8755192C9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36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15" t="21607" r="7434" b="13750"/>
          <a:stretch/>
        </p:blipFill>
        <p:spPr>
          <a:xfrm>
            <a:off x="540328" y="2625823"/>
            <a:ext cx="6727734" cy="38413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320819" y="331742"/>
            <a:ext cx="80724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Connecting </a:t>
            </a:r>
            <a:r>
              <a:rPr lang="en-US" sz="4000" dirty="0" smtClean="0"/>
              <a:t>Project-Based EL</a:t>
            </a:r>
          </a:p>
          <a:p>
            <a:pPr algn="ctr"/>
            <a:r>
              <a:rPr lang="en-US" sz="4000" dirty="0" smtClean="0"/>
              <a:t>Outcomes </a:t>
            </a:r>
            <a:r>
              <a:rPr lang="en-US" sz="4000" dirty="0" smtClean="0"/>
              <a:t>To </a:t>
            </a:r>
            <a:r>
              <a:rPr lang="en-US" sz="4000" dirty="0" smtClean="0"/>
              <a:t>Workplace </a:t>
            </a:r>
            <a:r>
              <a:rPr lang="en-US" sz="4000" dirty="0" smtClean="0"/>
              <a:t>Skills</a:t>
            </a:r>
            <a:endParaRPr lang="en-US" sz="4000" dirty="0" smtClean="0"/>
          </a:p>
          <a:p>
            <a:pPr algn="ctr"/>
            <a:r>
              <a:rPr lang="en-US" sz="2400" dirty="0" smtClean="0"/>
              <a:t>Research </a:t>
            </a:r>
            <a:r>
              <a:rPr lang="en-US" sz="2400" dirty="0" smtClean="0"/>
              <a:t>study - Phase 0</a:t>
            </a:r>
          </a:p>
          <a:p>
            <a:pPr algn="ctr"/>
            <a:r>
              <a:rPr lang="en-US" sz="2400" dirty="0" smtClean="0"/>
              <a:t>Preliminary Literature Review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235175" y="180462"/>
            <a:ext cx="3754185" cy="64633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This work exists thanks to  </a:t>
            </a:r>
            <a:r>
              <a:rPr lang="en-US" sz="2400" b="1" dirty="0" smtClean="0">
                <a:solidFill>
                  <a:srgbClr val="FF0000"/>
                </a:solidFill>
              </a:rPr>
              <a:t>Nat Grotte</a:t>
            </a:r>
            <a:r>
              <a:rPr lang="en-US" sz="2400" b="1" dirty="0" smtClean="0"/>
              <a:t>. </a:t>
            </a:r>
          </a:p>
          <a:p>
            <a:endParaRPr lang="en-US" sz="2400" dirty="0"/>
          </a:p>
          <a:p>
            <a:r>
              <a:rPr lang="en-US" sz="2400" b="1" dirty="0" smtClean="0"/>
              <a:t>And with </a:t>
            </a:r>
            <a:r>
              <a:rPr lang="en-US" sz="2400" b="1" u="sng" dirty="0" smtClean="0"/>
              <a:t>ENORMOUS </a:t>
            </a:r>
            <a:r>
              <a:rPr lang="en-US" sz="2400" b="1" dirty="0" smtClean="0"/>
              <a:t>thanks to the Chicago Booth Executive Program for Emerging Leaders (EPEL) team that tackled it:</a:t>
            </a:r>
          </a:p>
          <a:p>
            <a:endParaRPr lang="en-US" sz="2400" b="1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Emily </a:t>
            </a:r>
            <a:r>
              <a:rPr lang="en-US" sz="2400" b="1" dirty="0" err="1" smtClean="0">
                <a:solidFill>
                  <a:srgbClr val="FF0000"/>
                </a:solidFill>
              </a:rPr>
              <a:t>Bembeneck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2400" b="1" dirty="0" err="1" smtClean="0">
                <a:solidFill>
                  <a:srgbClr val="FF0000"/>
                </a:solidFill>
              </a:rPr>
              <a:t>Macol</a:t>
            </a:r>
            <a:r>
              <a:rPr lang="en-US" sz="2400" b="1" dirty="0" smtClean="0">
                <a:solidFill>
                  <a:srgbClr val="FF0000"/>
                </a:solidFill>
              </a:rPr>
              <a:t> Cerda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Cristal Moreland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Katie O’Malley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Diana Petty</a:t>
            </a:r>
          </a:p>
          <a:p>
            <a:endParaRPr lang="en-US" sz="2400" b="1" dirty="0"/>
          </a:p>
          <a:p>
            <a:endParaRPr lang="en-US" b="1" dirty="0" smtClean="0"/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848601" y="911371"/>
            <a:ext cx="4" cy="500149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Screen Shot 2019-05-25 at 4.29.52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175" y="5512663"/>
            <a:ext cx="3300007" cy="95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95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55D4FC4E-9F97-4B08-A4D7-6CCF13BB1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64942" y="5000825"/>
            <a:ext cx="577850" cy="244476"/>
          </a:xfrm>
        </p:spPr>
        <p:txBody>
          <a:bodyPr/>
          <a:lstStyle/>
          <a:p>
            <a:fld id="{9CB63257-1857-1D41-ADE7-8B3FB4061A68}" type="slidenum">
              <a:rPr lang="en-US" sz="1400"/>
              <a:pPr/>
              <a:t>2</a:t>
            </a:fld>
            <a:endParaRPr lang="en-US" sz="1400"/>
          </a:p>
        </p:txBody>
      </p:sp>
      <p:grpSp>
        <p:nvGrpSpPr>
          <p:cNvPr id="4" name="Group 3"/>
          <p:cNvGrpSpPr/>
          <p:nvPr/>
        </p:nvGrpSpPr>
        <p:grpSpPr>
          <a:xfrm>
            <a:off x="838200" y="1968862"/>
            <a:ext cx="8990656" cy="4471866"/>
            <a:chOff x="1458687" y="1705256"/>
            <a:chExt cx="8990656" cy="4471866"/>
          </a:xfrm>
        </p:grpSpPr>
        <p:sp>
          <p:nvSpPr>
            <p:cNvPr id="28" name="Rounded Rectangle 9">
              <a:extLst>
                <a:ext uri="{FF2B5EF4-FFF2-40B4-BE49-F238E27FC236}">
                  <a16:creationId xmlns:a16="http://schemas.microsoft.com/office/drawing/2014/main" id="{6A46647F-2D58-44ED-B6CE-9DB3F9BE0A7A}"/>
                </a:ext>
              </a:extLst>
            </p:cNvPr>
            <p:cNvSpPr/>
            <p:nvPr/>
          </p:nvSpPr>
          <p:spPr>
            <a:xfrm>
              <a:off x="1458687" y="1705256"/>
              <a:ext cx="1885091" cy="119039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Situation</a:t>
              </a:r>
            </a:p>
          </p:txBody>
        </p:sp>
        <p:sp>
          <p:nvSpPr>
            <p:cNvPr id="29" name="Rounded Rectangle 9">
              <a:extLst>
                <a:ext uri="{FF2B5EF4-FFF2-40B4-BE49-F238E27FC236}">
                  <a16:creationId xmlns:a16="http://schemas.microsoft.com/office/drawing/2014/main" id="{F617382F-4310-4DD4-BB0F-69B93748A425}"/>
                </a:ext>
              </a:extLst>
            </p:cNvPr>
            <p:cNvSpPr/>
            <p:nvPr/>
          </p:nvSpPr>
          <p:spPr>
            <a:xfrm>
              <a:off x="1458687" y="3172751"/>
              <a:ext cx="1885091" cy="119039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Complication</a:t>
              </a:r>
            </a:p>
          </p:txBody>
        </p:sp>
        <p:sp>
          <p:nvSpPr>
            <p:cNvPr id="30" name="Rounded Rectangle 9">
              <a:extLst>
                <a:ext uri="{FF2B5EF4-FFF2-40B4-BE49-F238E27FC236}">
                  <a16:creationId xmlns:a16="http://schemas.microsoft.com/office/drawing/2014/main" id="{1288C562-6332-49BB-A773-845EB94718F2}"/>
                </a:ext>
              </a:extLst>
            </p:cNvPr>
            <p:cNvSpPr/>
            <p:nvPr/>
          </p:nvSpPr>
          <p:spPr>
            <a:xfrm>
              <a:off x="1458687" y="4607462"/>
              <a:ext cx="1885091" cy="119039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Key </a:t>
              </a:r>
              <a:r>
                <a:rPr lang="en-US" b="1" dirty="0">
                  <a:solidFill>
                    <a:schemeClr val="tx1"/>
                  </a:solidFill>
                </a:rPr>
                <a:t>Q</a:t>
              </a:r>
              <a:r>
                <a:rPr lang="en-US" b="1" dirty="0" smtClean="0">
                  <a:solidFill>
                    <a:schemeClr val="tx1"/>
                  </a:solidFill>
                </a:rPr>
                <a:t>uestions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59C5581-BD32-43D8-AD5A-4B7DA59D814B}"/>
                </a:ext>
              </a:extLst>
            </p:cNvPr>
            <p:cNvSpPr/>
            <p:nvPr/>
          </p:nvSpPr>
          <p:spPr>
            <a:xfrm>
              <a:off x="3733599" y="1774568"/>
              <a:ext cx="6715744" cy="1323439"/>
            </a:xfrm>
            <a:prstGeom prst="rect">
              <a:avLst/>
            </a:prstGeom>
          </p:spPr>
          <p:txBody>
            <a:bodyPr wrap="square" rIns="0">
              <a:spAutoFit/>
            </a:bodyPr>
            <a:lstStyle/>
            <a:p>
              <a:pPr marL="252146" indent="-252146">
                <a:buFont typeface="Arial" panose="020B0604020202020204" pitchFamily="34" charset="0"/>
                <a:buChar char="•"/>
              </a:pPr>
              <a:r>
                <a:rPr lang="en-US" sz="1600" dirty="0" smtClean="0"/>
                <a:t>We’ve been </a:t>
              </a:r>
              <a:r>
                <a:rPr lang="en-US" sz="1600" dirty="0"/>
                <a:t>interested in conducting </a:t>
              </a:r>
              <a:r>
                <a:rPr lang="en-US" sz="1600" dirty="0" smtClean="0"/>
                <a:t>a research </a:t>
              </a:r>
              <a:r>
                <a:rPr lang="en-US" sz="1600" dirty="0"/>
                <a:t>study to assess the extent to which project-based learning </a:t>
              </a:r>
              <a:r>
                <a:rPr lang="en-US" sz="1600" dirty="0" smtClean="0"/>
                <a:t>develops </a:t>
              </a:r>
              <a:r>
                <a:rPr lang="en-US" sz="1600" dirty="0"/>
                <a:t>the soft skills that employers </a:t>
              </a:r>
              <a:r>
                <a:rPr lang="en-US" sz="1600" dirty="0" smtClean="0"/>
                <a:t>seek</a:t>
              </a:r>
              <a:r>
                <a:rPr lang="en-US" sz="1600" dirty="0"/>
                <a:t> </a:t>
              </a:r>
              <a:r>
                <a:rPr lang="en-US" sz="1600" dirty="0" smtClean="0"/>
                <a:t>(in discussion since </a:t>
              </a:r>
              <a:r>
                <a:rPr lang="en-US" sz="1600" dirty="0"/>
                <a:t>LEPE </a:t>
              </a:r>
              <a:r>
                <a:rPr lang="en-US" sz="1600" dirty="0" smtClean="0"/>
                <a:t>2017)</a:t>
              </a:r>
              <a:endParaRPr lang="en-US" sz="1600" dirty="0"/>
            </a:p>
            <a:p>
              <a:pPr marL="252146" indent="-252146">
                <a:buFont typeface="Arial" panose="020B0604020202020204" pitchFamily="34" charset="0"/>
                <a:buChar char="•"/>
              </a:pPr>
              <a:endParaRPr lang="en-US" sz="1600" dirty="0" smtClean="0"/>
            </a:p>
            <a:p>
              <a:endParaRPr lang="en-US" sz="1600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B3C10C4-DF78-408E-9F39-B9F7DB5B0EC2}"/>
                </a:ext>
              </a:extLst>
            </p:cNvPr>
            <p:cNvSpPr/>
            <p:nvPr/>
          </p:nvSpPr>
          <p:spPr>
            <a:xfrm>
              <a:off x="3733599" y="3098007"/>
              <a:ext cx="6715744" cy="1323439"/>
            </a:xfrm>
            <a:prstGeom prst="rect">
              <a:avLst/>
            </a:prstGeom>
          </p:spPr>
          <p:txBody>
            <a:bodyPr wrap="square" rIns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/>
                <a:t>How should we go about doing this?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/>
                <a:t>Got stuck on the research outline; having trouble </a:t>
              </a:r>
              <a:r>
                <a:rPr lang="en-US" sz="1600" dirty="0"/>
                <a:t>narrowing the </a:t>
              </a:r>
              <a:r>
                <a:rPr lang="en-US" sz="1600" dirty="0" smtClean="0"/>
                <a:t>scope and zeroing in on approach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/>
                <a:t>Some fundamental questions unanswered: No comprehensive sense of work already done on this subject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E09E95A-003A-4563-B34A-84352E3810A3}"/>
                </a:ext>
              </a:extLst>
            </p:cNvPr>
            <p:cNvSpPr/>
            <p:nvPr/>
          </p:nvSpPr>
          <p:spPr>
            <a:xfrm>
              <a:off x="3733599" y="4607462"/>
              <a:ext cx="6715744" cy="1569660"/>
            </a:xfrm>
            <a:prstGeom prst="rect">
              <a:avLst/>
            </a:prstGeom>
          </p:spPr>
          <p:txBody>
            <a:bodyPr wrap="square" rIns="0">
              <a:spAutoFit/>
            </a:bodyPr>
            <a:lstStyle/>
            <a:p>
              <a:pPr marL="342900" indent="-342900" fontAlgn="base">
                <a:buFont typeface="Arial" panose="020B0604020202020204" pitchFamily="34" charset="0"/>
                <a:buChar char="•"/>
              </a:pPr>
              <a:r>
                <a:rPr lang="en-US" sz="1600" dirty="0"/>
                <a:t>Is there an agreed upon </a:t>
              </a:r>
              <a:r>
                <a:rPr lang="en-US" sz="1600" b="1" dirty="0"/>
                <a:t>taxonomy</a:t>
              </a:r>
              <a:r>
                <a:rPr lang="en-US" sz="1600" dirty="0"/>
                <a:t> of “soft skills” that MBA programs should use</a:t>
              </a:r>
              <a:r>
                <a:rPr lang="en-US" sz="1600" dirty="0" smtClean="0"/>
                <a:t>?</a:t>
              </a:r>
            </a:p>
            <a:p>
              <a:pPr marL="342900" indent="-342900" fontAlgn="base">
                <a:buFont typeface="Arial" panose="020B0604020202020204" pitchFamily="34" charset="0"/>
                <a:buChar char="•"/>
              </a:pPr>
              <a:r>
                <a:rPr lang="en-US" sz="1600" dirty="0" smtClean="0"/>
                <a:t>Are </a:t>
              </a:r>
              <a:r>
                <a:rPr lang="en-US" sz="1600" dirty="0"/>
                <a:t>there existing best practices for </a:t>
              </a:r>
              <a:r>
                <a:rPr lang="en-US" sz="1600" b="1" dirty="0"/>
                <a:t>evaluating and assessing </a:t>
              </a:r>
              <a:r>
                <a:rPr lang="en-US" sz="1600" dirty="0"/>
                <a:t>soft skill development – in academia or industry – that can be built upon for use with MBA students?</a:t>
              </a:r>
            </a:p>
            <a:p>
              <a:pPr marL="128016" lvl="1" fontAlgn="base"/>
              <a:endParaRPr lang="en-US" sz="1600" dirty="0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8125691" cy="132556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Preliminary Literature Review</a:t>
            </a:r>
            <a:br>
              <a:rPr lang="en-US" sz="4000" b="1" dirty="0" smtClean="0"/>
            </a:br>
            <a:r>
              <a:rPr lang="en-US" sz="3100" dirty="0" smtClean="0"/>
              <a:t>Connecting Project-Based EL to Workplace Skills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96809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069" y="37918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Approach</a:t>
            </a:r>
            <a:endParaRPr lang="en-US" sz="4000" b="1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399580"/>
              </p:ext>
            </p:extLst>
          </p:nvPr>
        </p:nvGraphicFramePr>
        <p:xfrm>
          <a:off x="374069" y="1178986"/>
          <a:ext cx="6116784" cy="5388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392">
                  <a:extLst>
                    <a:ext uri="{9D8B030D-6E8A-4147-A177-3AD203B41FA5}">
                      <a16:colId xmlns:a16="http://schemas.microsoft.com/office/drawing/2014/main" val="3308973384"/>
                    </a:ext>
                  </a:extLst>
                </a:gridCol>
                <a:gridCol w="3058392">
                  <a:extLst>
                    <a:ext uri="{9D8B030D-6E8A-4147-A177-3AD203B41FA5}">
                      <a16:colId xmlns:a16="http://schemas.microsoft.com/office/drawing/2014/main" val="2288571979"/>
                    </a:ext>
                  </a:extLst>
                </a:gridCol>
              </a:tblGrid>
              <a:tr h="605759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SOURCES</a:t>
                      </a:r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997480"/>
                  </a:ext>
                </a:extLst>
              </a:tr>
              <a:tr h="605759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Soft Skills Taxonomies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Soft Skills Evaluation/Assessment</a:t>
                      </a:r>
                      <a:endParaRPr 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9651312"/>
                  </a:ext>
                </a:extLst>
              </a:tr>
              <a:tr h="41765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 tier consulting firms:</a:t>
                      </a:r>
                      <a:r>
                        <a:rPr lang="en-US" sz="1600" baseline="0" dirty="0" smtClean="0"/>
                        <a:t> Deloitte, McKinsey, BCG</a:t>
                      </a:r>
                      <a:endParaRPr lang="en-US" sz="1600" dirty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HBR content on “soft skills”</a:t>
                      </a:r>
                      <a:endParaRPr lang="en-US" sz="1600" dirty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Google</a:t>
                      </a:r>
                      <a:r>
                        <a:rPr lang="en-US" sz="1600" baseline="0" dirty="0" smtClean="0"/>
                        <a:t> scholar searches: “consulting industry”, “soft skills”, +/- interpersonal skills”, +/- “definition”, “taxonomy”, “evaluation”</a:t>
                      </a:r>
                      <a:endParaRPr lang="en-US" sz="1600" dirty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Bibliographies</a:t>
                      </a:r>
                      <a:r>
                        <a:rPr lang="en-US" sz="1600" baseline="0" dirty="0" smtClean="0"/>
                        <a:t> of top-cited, recent papers (&gt;2013)</a:t>
                      </a:r>
                      <a:endParaRPr lang="en-US" sz="1600" dirty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Sage, Taylor,</a:t>
                      </a:r>
                      <a:r>
                        <a:rPr lang="en-US" sz="1600" baseline="0" dirty="0" smtClean="0"/>
                        <a:t> &amp; Francis related articles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University of Chicago</a:t>
                      </a:r>
                      <a:r>
                        <a:rPr lang="en-US" sz="1600" baseline="0" dirty="0" smtClean="0"/>
                        <a:t> libraries &amp; Google Scholar</a:t>
                      </a:r>
                    </a:p>
                    <a:p>
                      <a:endParaRPr lang="en-US" sz="16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Full text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Peer reviewed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Published within ten years, ideally five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International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Search terms: “business education”, “graduate program”, “soft skills”, “assessment”, “evaluation”, learning outcomes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290632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28915" t="21607" r="7434" b="13750"/>
          <a:stretch/>
        </p:blipFill>
        <p:spPr>
          <a:xfrm>
            <a:off x="6780362" y="1178986"/>
            <a:ext cx="3923697" cy="2240345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856480" y="3560618"/>
            <a:ext cx="3700684" cy="2946589"/>
            <a:chOff x="7164750" y="2286001"/>
            <a:chExt cx="3609112" cy="2808353"/>
          </a:xfrm>
        </p:grpSpPr>
        <p:grpSp>
          <p:nvGrpSpPr>
            <p:cNvPr id="10" name="Group 9"/>
            <p:cNvGrpSpPr/>
            <p:nvPr/>
          </p:nvGrpSpPr>
          <p:grpSpPr>
            <a:xfrm>
              <a:off x="7164750" y="2888468"/>
              <a:ext cx="3609111" cy="2205886"/>
              <a:chOff x="5015345" y="1889774"/>
              <a:chExt cx="4003969" cy="2659454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5015345" y="1889775"/>
                <a:ext cx="1911928" cy="120032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1. Business education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7107386" y="1889774"/>
                <a:ext cx="1911928" cy="120032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Higher education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015345" y="3348900"/>
                <a:ext cx="1911928" cy="12003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Talent development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107386" y="3332980"/>
                <a:ext cx="1911928" cy="120032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Leadership development</a:t>
                </a:r>
              </a:p>
              <a:p>
                <a:endParaRPr lang="en-US" dirty="0"/>
              </a:p>
              <a:p>
                <a:r>
                  <a:rPr lang="en-US" dirty="0" smtClean="0"/>
                  <a:t> </a:t>
                </a:r>
                <a:endParaRPr lang="en-US" dirty="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7164750" y="2286001"/>
              <a:ext cx="3609112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4 LENSES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369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92" y="17013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Findings (some highlights)</a:t>
            </a:r>
            <a:br>
              <a:rPr lang="en-US" b="1" dirty="0" smtClean="0"/>
            </a:br>
            <a:r>
              <a:rPr lang="en-US" sz="3600" dirty="0" smtClean="0"/>
              <a:t>Plenty of opportunity for LEPE to contribute to the discussion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836" y="2179263"/>
            <a:ext cx="4905618" cy="4580776"/>
          </a:xfrm>
        </p:spPr>
        <p:txBody>
          <a:bodyPr>
            <a:noAutofit/>
          </a:bodyPr>
          <a:lstStyle/>
          <a:p>
            <a:pPr fontAlgn="base"/>
            <a:r>
              <a:rPr lang="en-US" sz="1600" dirty="0"/>
              <a:t>No agreed upon taxonomy in academic </a:t>
            </a:r>
            <a:r>
              <a:rPr lang="en-US" sz="1600" dirty="0" smtClean="0"/>
              <a:t>literature</a:t>
            </a:r>
          </a:p>
          <a:p>
            <a:pPr fontAlgn="base"/>
            <a:r>
              <a:rPr lang="en-US" sz="1600" dirty="0" smtClean="0"/>
              <a:t>No </a:t>
            </a:r>
            <a:r>
              <a:rPr lang="en-US" sz="1600" dirty="0"/>
              <a:t>“soft skill” taxonomies were offered on the public sites of Deloitte, McKinsey, or Boston Consulting </a:t>
            </a:r>
            <a:r>
              <a:rPr lang="en-US" sz="1600" dirty="0" smtClean="0"/>
              <a:t>Group</a:t>
            </a:r>
          </a:p>
          <a:p>
            <a:pPr fontAlgn="base"/>
            <a:r>
              <a:rPr lang="en-US" sz="1600" dirty="0" smtClean="0"/>
              <a:t>Consensus </a:t>
            </a:r>
            <a:r>
              <a:rPr lang="en-US" sz="1600" dirty="0"/>
              <a:t>on the need for more focus on soft skills in higher </a:t>
            </a:r>
            <a:r>
              <a:rPr lang="en-US" sz="1600" dirty="0" smtClean="0"/>
              <a:t>education</a:t>
            </a:r>
          </a:p>
          <a:p>
            <a:pPr fontAlgn="base"/>
            <a:r>
              <a:rPr lang="en-US" sz="1600" dirty="0" smtClean="0"/>
              <a:t>Varied </a:t>
            </a:r>
            <a:r>
              <a:rPr lang="en-US" sz="1600" dirty="0"/>
              <a:t>terminology for “soft skills”, and many alternatives are commonly used:</a:t>
            </a:r>
          </a:p>
          <a:p>
            <a:pPr lvl="1" fontAlgn="base"/>
            <a:r>
              <a:rPr lang="en-US" sz="1200" dirty="0"/>
              <a:t>21st Century Skills</a:t>
            </a:r>
          </a:p>
          <a:p>
            <a:pPr lvl="1" fontAlgn="base"/>
            <a:r>
              <a:rPr lang="en-US" sz="1200" dirty="0"/>
              <a:t>Emotional Intelligence or EQ</a:t>
            </a:r>
          </a:p>
          <a:p>
            <a:pPr lvl="1" fontAlgn="base"/>
            <a:r>
              <a:rPr lang="en-US" sz="1200" dirty="0"/>
              <a:t>Generic competencies</a:t>
            </a:r>
          </a:p>
          <a:p>
            <a:pPr lvl="1" fontAlgn="base"/>
            <a:r>
              <a:rPr lang="en-US" sz="1200" dirty="0"/>
              <a:t>Key competencies for lifelong learning</a:t>
            </a:r>
          </a:p>
          <a:p>
            <a:pPr lvl="1" fontAlgn="base"/>
            <a:r>
              <a:rPr lang="en-US" sz="1200" dirty="0"/>
              <a:t>Transferable skills </a:t>
            </a:r>
          </a:p>
          <a:p>
            <a:pPr lvl="1" fontAlgn="base"/>
            <a:r>
              <a:rPr lang="en-US" sz="1200" dirty="0"/>
              <a:t>Interpersonal </a:t>
            </a:r>
            <a:r>
              <a:rPr lang="en-US" sz="1200" dirty="0" smtClean="0"/>
              <a:t>skills</a:t>
            </a:r>
            <a:endParaRPr lang="en-US" sz="1200" dirty="0"/>
          </a:p>
          <a:p>
            <a:pPr fontAlgn="base"/>
            <a:r>
              <a:rPr lang="en-US" sz="1600" dirty="0" smtClean="0"/>
              <a:t>Debate around the notion of soft skills as “skills” as opposed to sets of behaviors and/or actions. </a:t>
            </a:r>
          </a:p>
          <a:p>
            <a:endParaRPr lang="en-US" sz="1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942492" y="2736679"/>
            <a:ext cx="4905618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6528" y="1732685"/>
            <a:ext cx="4440382" cy="3736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TAXONOMIES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1729641"/>
            <a:ext cx="4440382" cy="3736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EVALUATION &amp; ASSESSMENT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942492" y="2213683"/>
            <a:ext cx="4905618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No silver bullet when assessing soft skills</a:t>
            </a:r>
          </a:p>
          <a:p>
            <a:r>
              <a:rPr lang="en-US" sz="1600" dirty="0" smtClean="0"/>
              <a:t>Self-assessment, simple rating scale: the predominant method</a:t>
            </a:r>
          </a:p>
          <a:p>
            <a:r>
              <a:rPr lang="en-US" sz="1600" dirty="0" smtClean="0"/>
              <a:t>Ratings by another person: a more accurate alternative to self-rating scales</a:t>
            </a:r>
          </a:p>
          <a:p>
            <a:r>
              <a:rPr lang="en-US" sz="1600" dirty="0" smtClean="0"/>
              <a:t>Utilize both quantitative and qualitative methods</a:t>
            </a:r>
          </a:p>
          <a:p>
            <a:r>
              <a:rPr lang="en-US" sz="1600" dirty="0" smtClean="0"/>
              <a:t>Numerical scales can be useful, but accuracy depends on understanding of concepts behind the numbers, availability of large data sets and validation</a:t>
            </a:r>
          </a:p>
          <a:p>
            <a:r>
              <a:rPr lang="en-US" sz="1600" dirty="0" smtClean="0"/>
              <a:t>Rubrics often cannot capture all or even most of such a complex construct (soft skills)</a:t>
            </a:r>
          </a:p>
        </p:txBody>
      </p:sp>
    </p:spTree>
    <p:extLst>
      <p:ext uri="{BB962C8B-B14F-4D97-AF65-F5344CB8AC3E}">
        <p14:creationId xmlns:p14="http://schemas.microsoft.com/office/powerpoint/2010/main" val="17571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5016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Implications for our Study – Next steps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964" y="1329676"/>
            <a:ext cx="5902036" cy="5078313"/>
          </a:xfrm>
          <a:solidFill>
            <a:schemeClr val="accent1">
              <a:lumMod val="5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dirty="0" smtClean="0">
                <a:solidFill>
                  <a:schemeClr val="bg1"/>
                </a:solidFill>
              </a:rPr>
              <a:t>Questions we need to consider</a:t>
            </a:r>
            <a:r>
              <a:rPr lang="en-US" sz="1900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Parameters of what constitutes “experiential learning” – e.g. project-based vs. other </a:t>
            </a:r>
            <a:r>
              <a:rPr lang="en-US" sz="2400" dirty="0" smtClean="0">
                <a:solidFill>
                  <a:schemeClr val="bg1"/>
                </a:solidFill>
              </a:rPr>
              <a:t>types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Population(s) </a:t>
            </a:r>
            <a:r>
              <a:rPr lang="en-US" sz="2400" dirty="0">
                <a:solidFill>
                  <a:schemeClr val="bg1"/>
                </a:solidFill>
              </a:rPr>
              <a:t>to focus </a:t>
            </a:r>
            <a:r>
              <a:rPr lang="en-US" sz="2400" dirty="0" smtClean="0">
                <a:solidFill>
                  <a:schemeClr val="bg1"/>
                </a:solidFill>
              </a:rPr>
              <a:t>on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Unit of </a:t>
            </a:r>
            <a:r>
              <a:rPr lang="en-US" sz="2200" dirty="0">
                <a:solidFill>
                  <a:schemeClr val="bg1"/>
                </a:solidFill>
              </a:rPr>
              <a:t>measure</a:t>
            </a:r>
            <a:r>
              <a:rPr lang="en-US" sz="2400" dirty="0">
                <a:solidFill>
                  <a:schemeClr val="bg1"/>
                </a:solidFill>
              </a:rPr>
              <a:t> for evaluation (single class, MBA program on the whole, a few years post-graduation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Targeted </a:t>
            </a:r>
            <a:r>
              <a:rPr lang="en-US" sz="2400" dirty="0">
                <a:solidFill>
                  <a:schemeClr val="bg1"/>
                </a:solidFill>
              </a:rPr>
              <a:t>skills intended to be </a:t>
            </a:r>
            <a:r>
              <a:rPr lang="en-US" sz="2400" dirty="0" smtClean="0">
                <a:solidFill>
                  <a:schemeClr val="bg1"/>
                </a:solidFill>
              </a:rPr>
              <a:t>developed</a:t>
            </a:r>
            <a:br>
              <a:rPr lang="en-US" sz="2400" dirty="0" smtClean="0">
                <a:solidFill>
                  <a:schemeClr val="bg1"/>
                </a:solidFill>
              </a:rPr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3564" y="1329676"/>
            <a:ext cx="3990109" cy="50783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Plan Outline</a:t>
            </a:r>
          </a:p>
          <a:p>
            <a:pPr marL="342900" indent="-342900">
              <a:buFont typeface="+mj-lt"/>
              <a:buAutoNum type="arabicPeriod"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Executive Summary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 of Need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Purpose of study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Necessity of research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 to solve (targeted research questions)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 (Booth-EPEL study)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participating organizations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Landscape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Compare and contrast SWOTs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charter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Purpose, justification, value add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level description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Measurable objectives and success criteria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level deliverables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Milestones/schedule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stakeholders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Approval requirements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Resources required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Budget summary</a:t>
            </a:r>
          </a:p>
        </p:txBody>
      </p:sp>
    </p:spTree>
    <p:extLst>
      <p:ext uri="{BB962C8B-B14F-4D97-AF65-F5344CB8AC3E}">
        <p14:creationId xmlns:p14="http://schemas.microsoft.com/office/powerpoint/2010/main" val="144127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Suggestions for next phase of research based on key decisions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0194" y="2070268"/>
            <a:ext cx="6156194" cy="4023360"/>
          </a:xfrm>
        </p:spPr>
        <p:txBody>
          <a:bodyPr>
            <a:normAutofit fontScale="92500" lnSpcReduction="20000"/>
          </a:bodyPr>
          <a:lstStyle/>
          <a:p>
            <a:pPr marL="128016" lvl="1" indent="0" fontAlgn="base">
              <a:buNone/>
            </a:pPr>
            <a:endParaRPr lang="en-US" sz="2200" dirty="0"/>
          </a:p>
          <a:p>
            <a:pPr lvl="2" fontAlgn="base">
              <a:buFont typeface="Wingdings" pitchFamily="2" charset="2"/>
              <a:buChar char="§"/>
            </a:pPr>
            <a:r>
              <a:rPr lang="en-US" sz="2200" dirty="0"/>
              <a:t>Comparative analysis of each LEPE program’s behavioral self-assessment for incoming students - could point to key commonalities to build taxonomy/experiential learning </a:t>
            </a:r>
            <a:r>
              <a:rPr lang="en-US" sz="2200" dirty="0" smtClean="0"/>
              <a:t>parameters</a:t>
            </a:r>
            <a:br>
              <a:rPr lang="en-US" sz="2200" dirty="0" smtClean="0"/>
            </a:br>
            <a:endParaRPr lang="en-US" sz="2200" dirty="0"/>
          </a:p>
          <a:p>
            <a:pPr lvl="2" fontAlgn="base">
              <a:buFont typeface="Wingdings" pitchFamily="2" charset="2"/>
              <a:buChar char="§"/>
            </a:pPr>
            <a:r>
              <a:rPr lang="en-US" sz="2200" dirty="0"/>
              <a:t>Survey what other MBA programs are doing on experiential learning </a:t>
            </a:r>
            <a:r>
              <a:rPr lang="en-US" sz="2200" dirty="0" smtClean="0"/>
              <a:t>assessments</a:t>
            </a:r>
            <a:br>
              <a:rPr lang="en-US" sz="2200" dirty="0" smtClean="0"/>
            </a:br>
            <a:endParaRPr lang="en-US" sz="2200" dirty="0"/>
          </a:p>
          <a:p>
            <a:pPr lvl="2" fontAlgn="base">
              <a:buFont typeface="Wingdings" pitchFamily="2" charset="2"/>
              <a:buChar char="§"/>
            </a:pPr>
            <a:r>
              <a:rPr lang="en-US" sz="2200" dirty="0"/>
              <a:t>Comparative analysis of "soft skill" versus "emotional intelligence" definitions in </a:t>
            </a:r>
            <a:r>
              <a:rPr lang="en-US" sz="2200" dirty="0" smtClean="0"/>
              <a:t>literature</a:t>
            </a:r>
            <a:br>
              <a:rPr lang="en-US" sz="2200" dirty="0" smtClean="0"/>
            </a:br>
            <a:endParaRPr lang="en-US" sz="2200" dirty="0"/>
          </a:p>
          <a:p>
            <a:pPr lvl="2" fontAlgn="base">
              <a:buFont typeface="Wingdings" pitchFamily="2" charset="2"/>
              <a:buChar char="§"/>
            </a:pPr>
            <a:r>
              <a:rPr lang="en-US" sz="2200" dirty="0"/>
              <a:t>Deeper dive into "direct assessment" methodologies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915" t="21607" r="7434" b="13750"/>
          <a:stretch/>
        </p:blipFill>
        <p:spPr>
          <a:xfrm>
            <a:off x="6561906" y="2451218"/>
            <a:ext cx="5073112" cy="28966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34743" y="5480060"/>
            <a:ext cx="4965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For more detail on this study: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116089" y="5908962"/>
            <a:ext cx="3767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Nathaniel.Grotte@chicagobooth.edu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77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691</Words>
  <Application>Microsoft Office PowerPoint</Application>
  <PresentationFormat>Widescreen</PresentationFormat>
  <Paragraphs>127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Preliminary Literature Review Connecting Project-Based EL to Workplace Skills</vt:lpstr>
      <vt:lpstr>Approach</vt:lpstr>
      <vt:lpstr>Findings (some highlights) Plenty of opportunity for LEPE to contribute to the discussion</vt:lpstr>
      <vt:lpstr>Implications for our Study – Next steps</vt:lpstr>
      <vt:lpstr>Suggestions for next phase of research based on key decisions</vt:lpstr>
    </vt:vector>
  </TitlesOfParts>
  <Company>Tuck School of Business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Laufer, Kerry L.</dc:creator>
  <cp:lastModifiedBy>Laufer, Kerry L.</cp:lastModifiedBy>
  <cp:revision>26</cp:revision>
  <dcterms:created xsi:type="dcterms:W3CDTF">2019-06-12T04:30:49Z</dcterms:created>
  <dcterms:modified xsi:type="dcterms:W3CDTF">2019-06-18T01:04:59Z</dcterms:modified>
</cp:coreProperties>
</file>