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7" r:id="rId2"/>
    <p:sldId id="258" r:id="rId3"/>
    <p:sldId id="256" r:id="rId4"/>
    <p:sldId id="293" r:id="rId5"/>
    <p:sldId id="292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AEFA3589-D948-4289-A55D-2A129E8B5F76}">
          <p14:sldIdLst>
            <p14:sldId id="257"/>
            <p14:sldId id="258"/>
            <p14:sldId id="256"/>
            <p14:sldId id="293"/>
            <p14:sldId id="292"/>
          </p14:sldIdLst>
        </p14:section>
        <p14:section name="Default Section" id="{991FC35F-DA1F-4ED7-9F4D-5038585C5FB1}">
          <p14:sldIdLst/>
        </p14:section>
        <p14:section name="Other Template Slides" id="{642ABA01-E386-4EEB-AD93-8795A9C103D2}">
          <p14:sldIdLst/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55" d="100"/>
          <a:sy n="55" d="100"/>
        </p:scale>
        <p:origin x="350" y="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0BA386-D667-4681-B54A-A34E8A077397}" type="datetimeFigureOut">
              <a:rPr lang="en-US" smtClean="0"/>
              <a:t>11/13/2020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F41858-1DC8-47BA-BE28-97A10B78C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52289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958D13-09C0-4B40-A3D2-8143ABFF94C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32E150E-AB5C-401A-B672-DEEA9202A14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BC6DB3-1E21-4832-8839-ECD2415E37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E7311-C28F-4B2C-9C2C-A2CD4FF53A76}" type="datetimeFigureOut">
              <a:rPr lang="en-US" smtClean="0"/>
              <a:t>11/13/2020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A8A0A1-650F-4809-91D7-98F0C2E228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A5A559-937E-4557-A8D1-F1629CD1DA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5058A-11AD-4001-B351-356C4C0D24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59342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74D5AC-E041-485E-91BC-539F442E01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0DA7BAE-8EEA-4FE4-BCA4-8CE9604BA67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F4A697-9DBC-445B-BDFE-FCCA7B0D1C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E7311-C28F-4B2C-9C2C-A2CD4FF53A76}" type="datetimeFigureOut">
              <a:rPr lang="en-US" smtClean="0"/>
              <a:t>11/13/2020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B7D9AA-1C1D-4C9C-A2DC-31F49A348C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21E118-DF81-43F8-AE37-17A3468CF9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5058A-11AD-4001-B351-356C4C0D24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89396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4378BB8-CA27-4453-A727-1A588A74CF3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B7286CC-C3B8-4FBF-B863-306FC3A520B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2AECB5-1E9B-493C-BCF6-ED29D14D58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E7311-C28F-4B2C-9C2C-A2CD4FF53A76}" type="datetimeFigureOut">
              <a:rPr lang="en-US" smtClean="0"/>
              <a:t>11/13/2020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F0FC09-FA2E-4E05-8E9C-7CB2C15D4F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638B55-9739-4B54-B944-724B273F83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5058A-11AD-4001-B351-356C4C0D24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9196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C0584A-B917-4698-B7EC-E88C34B0C7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B8F7F3-B75B-445C-ACA8-558720CDBDD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608793-3101-49D8-8A93-599A9F2C6E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E7311-C28F-4B2C-9C2C-A2CD4FF53A76}" type="datetimeFigureOut">
              <a:rPr lang="en-US" smtClean="0"/>
              <a:t>11/13/2020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E5AAA9-B09D-497A-ACAE-7291A6E327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74C96B-D703-4BEC-82E5-0150A4AD9B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5058A-11AD-4001-B351-356C4C0D24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11012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FE91C2-AA43-4487-8FBE-0C95E9B291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B88CF6D-6F6A-4FB7-A22A-6433F5F9244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3F821C-115B-48BB-925E-975ED54C11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E7311-C28F-4B2C-9C2C-A2CD4FF53A76}" type="datetimeFigureOut">
              <a:rPr lang="en-US" smtClean="0"/>
              <a:t>11/13/2020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CF217B-765A-4D3F-9C37-CE5EC863D5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63FE98-5438-4606-871A-A54854D192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5058A-11AD-4001-B351-356C4C0D24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19956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22EDA7-AE46-47F0-BA93-C0C5DC6A43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7FD331-4ABA-4ED2-9D19-4C37E026485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7544B2D-CE8A-4C0A-ADF3-86A357080A5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1C68E4-DB08-412E-AB97-F0C046309C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E7311-C28F-4B2C-9C2C-A2CD4FF53A76}" type="datetimeFigureOut">
              <a:rPr lang="en-US" smtClean="0"/>
              <a:t>11/13/2020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8719AEB-6E77-4288-931C-813FE7D059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11C2AAE-111B-4CBA-84F2-7E609A522F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5058A-11AD-4001-B351-356C4C0D24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55847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A889C0-F53C-4706-94B6-C7426E7949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FE12BBB-4A1F-494E-AD95-728B12124B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E24911C-1A7C-4658-BD98-1FAEEFB303C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1C9F7DA-2F83-4FBD-BCE1-751E7829B52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5DBCB62-BF4B-438E-AED2-4FC9D7EA0BC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84B7788-7C42-4664-9203-8AD27D46BE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E7311-C28F-4B2C-9C2C-A2CD4FF53A76}" type="datetimeFigureOut">
              <a:rPr lang="en-US" smtClean="0"/>
              <a:t>11/13/2020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B8F0652-4760-4023-BEF8-1DC533675F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D427987-ABF7-4C56-94DF-112AB35449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5058A-11AD-4001-B351-356C4C0D24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69827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09B619-9732-42AD-8D21-DA6E4FB1C8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07919A8-D30C-4A76-AEA4-7645B746B4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E7311-C28F-4B2C-9C2C-A2CD4FF53A76}" type="datetimeFigureOut">
              <a:rPr lang="en-US" smtClean="0"/>
              <a:t>11/13/2020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405170A-2A2F-45BF-B515-2160A3411F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3918D87-5347-40C3-9034-2BEAC74C1E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5058A-11AD-4001-B351-356C4C0D24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5959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36F3F1C-2847-478C-980B-6719F397C3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E7311-C28F-4B2C-9C2C-A2CD4FF53A76}" type="datetimeFigureOut">
              <a:rPr lang="en-US" smtClean="0"/>
              <a:t>11/13/2020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E8FA8C1-8843-40F9-8B36-24BFFE769D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7CB305A-C639-43C0-A1A5-FB1928B267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5058A-11AD-4001-B351-356C4C0D24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05903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A5CEA-DB3C-4BFB-81FD-F8D907E0B9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936C7D-9532-415B-89D0-4EB3FAC34D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C225B24-53E3-423C-9630-474DE510534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3D7B414-53EA-4C9D-90BD-5CF920B57E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E7311-C28F-4B2C-9C2C-A2CD4FF53A76}" type="datetimeFigureOut">
              <a:rPr lang="en-US" smtClean="0"/>
              <a:t>11/13/2020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9497C0C-B454-4D69-AB36-7DF63D6E3D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E6B1FF6-CAAB-4439-A756-7CD795FC7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5058A-11AD-4001-B351-356C4C0D24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79860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60ED17-9E6F-4630-B2C5-23D265DD5D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BE83C1B-46AB-4938-AF68-AD7CCC8DA92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DFEA5A9-404E-4DBD-84C9-FCD1A9AD787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AABBE6-A115-4DBC-AAA3-84F80B53DA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E7311-C28F-4B2C-9C2C-A2CD4FF53A76}" type="datetimeFigureOut">
              <a:rPr lang="en-US" smtClean="0"/>
              <a:t>11/13/2020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EBF78D-C45F-449A-B5BB-3E5D0919D7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BDF58D-9DBC-4F28-B8A8-270C2F0C2C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5058A-11AD-4001-B351-356C4C0D24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03878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2E8D6E2-A9FB-485B-A1DD-CB6856DD2C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9E640BB-8ED2-40CB-86B0-34FCA999EE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367053-FF42-4172-A854-2397BE2BA6A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4E7311-C28F-4B2C-9C2C-A2CD4FF53A76}" type="datetimeFigureOut">
              <a:rPr lang="en-US" smtClean="0"/>
              <a:t>11/13/2020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7F8C47-7AB4-4011-801E-8093CA5180F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2BAD53-3480-4841-B0B8-9FD3401FE9A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95058A-11AD-4001-B351-356C4C0D24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56805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4" name="Rectangle 28">
            <a:extLst>
              <a:ext uri="{FF2B5EF4-FFF2-40B4-BE49-F238E27FC236}">
                <a16:creationId xmlns:a16="http://schemas.microsoft.com/office/drawing/2014/main" id="{2215C6C6-E45C-4179-9FC1-E8A4C1D474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5FE9FE4C-C9E0-4C54-8010-EA9D29CD4D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rot="5400000">
            <a:off x="-1564726" y="1890469"/>
            <a:ext cx="5860051" cy="2079143"/>
            <a:chOff x="6081624" y="1998368"/>
            <a:chExt cx="5613457" cy="782175"/>
          </a:xfrm>
          <a:solidFill>
            <a:schemeClr val="accent4"/>
          </a:solidFill>
        </p:grpSpPr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56FAD6EF-0374-46BD-901E-E901DCA01F5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>
              <a:off x="11228040" y="2313027"/>
              <a:ext cx="781700" cy="15238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04847ABE-275E-4DCA-B164-A672D517FBC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flipH="1" flipV="1">
              <a:off x="6081624" y="1998844"/>
              <a:ext cx="5372968" cy="7816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5" name="Rectangle 34">
            <a:extLst>
              <a:ext uri="{FF2B5EF4-FFF2-40B4-BE49-F238E27FC236}">
                <a16:creationId xmlns:a16="http://schemas.microsoft.com/office/drawing/2014/main" id="{3776B14B-F2F4-4825-8DA8-8C7A0F2B396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79528" y="466344"/>
            <a:ext cx="11111729" cy="591782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CB06BB73-7AFF-4F8E-BE22-31CDCC239C4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11370"/>
          <a:stretch/>
        </p:blipFill>
        <p:spPr>
          <a:xfrm>
            <a:off x="838200" y="704765"/>
            <a:ext cx="10628376" cy="544000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9351000-E92E-4A2A-955C-2CF8C90167E2}"/>
              </a:ext>
            </a:extLst>
          </p:cNvPr>
          <p:cNvSpPr txBox="1"/>
          <p:nvPr/>
        </p:nvSpPr>
        <p:spPr>
          <a:xfrm>
            <a:off x="579528" y="1208775"/>
            <a:ext cx="10887047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rgbClr val="C00000"/>
                </a:solidFill>
                <a:latin typeface="Miriam" panose="020B0502050101010101" pitchFamily="34" charset="-79"/>
                <a:cs typeface="Miriam" panose="020B0502050101010101" pitchFamily="34" charset="-79"/>
              </a:rPr>
              <a:t>Experiential Learning Summit Series:</a:t>
            </a:r>
          </a:p>
          <a:p>
            <a:pPr algn="ctr"/>
            <a:r>
              <a:rPr lang="en-US" sz="4000" b="1" dirty="0">
                <a:solidFill>
                  <a:srgbClr val="C00000"/>
                </a:solidFill>
                <a:latin typeface="Miriam" panose="020B0502050101010101" pitchFamily="34" charset="-79"/>
                <a:cs typeface="Miriam" panose="020B0502050101010101" pitchFamily="34" charset="-79"/>
              </a:rPr>
              <a:t>Experiential Learning Research Opportunities</a:t>
            </a:r>
          </a:p>
        </p:txBody>
      </p:sp>
    </p:spTree>
    <p:extLst>
      <p:ext uri="{BB962C8B-B14F-4D97-AF65-F5344CB8AC3E}">
        <p14:creationId xmlns:p14="http://schemas.microsoft.com/office/powerpoint/2010/main" val="37844141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EF4403-7A83-4C43-B5CC-577C667609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51947" y="180974"/>
            <a:ext cx="3544253" cy="632417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800" b="1" dirty="0">
                <a:solidFill>
                  <a:srgbClr val="C00000"/>
                </a:solidFill>
                <a:latin typeface="Miriam" panose="020B0604020202020204" pitchFamily="34" charset="-79"/>
                <a:cs typeface="Miriam" panose="020B0604020202020204" pitchFamily="34" charset="-79"/>
              </a:rPr>
              <a:t>Agenda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867A201-FB17-4FD6-9515-6725BAE7386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2813"/>
          <a:stretch/>
        </p:blipFill>
        <p:spPr>
          <a:xfrm>
            <a:off x="659130" y="1849843"/>
            <a:ext cx="10713720" cy="5560608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8805DC-5990-417C-8A2D-0E2FD350C7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1025931"/>
            <a:ext cx="11582399" cy="5560608"/>
          </a:xfrm>
        </p:spPr>
        <p:txBody>
          <a:bodyPr>
            <a:normAutofit/>
          </a:bodyPr>
          <a:lstStyle/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 dirty="0">
                <a:solidFill>
                  <a:schemeClr val="accent2"/>
                </a:solidFill>
                <a:effectLst/>
                <a:latin typeface="Miriam" panose="020B0502050101010101" pitchFamily="34" charset="-79"/>
                <a:ea typeface="Calibri" panose="020F0502020204030204" pitchFamily="34" charset="0"/>
                <a:cs typeface="Miriam" panose="020B0502050101010101" pitchFamily="34" charset="-79"/>
              </a:rPr>
              <a:t>Welcome and Introductions                                                                        1:00 - 1:05</a:t>
            </a: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 b="1" dirty="0">
                <a:latin typeface="Miriam" panose="020B0502050101010101" pitchFamily="34" charset="-79"/>
                <a:ea typeface="Calibri" panose="020F0502020204030204" pitchFamily="34" charset="0"/>
                <a:cs typeface="Miriam" panose="020B0502050101010101" pitchFamily="34" charset="-79"/>
              </a:rPr>
              <a:t>David Waddell, Director of Experiential Learning &amp; Internships at BYU</a:t>
            </a:r>
            <a:endParaRPr lang="en-US" sz="2200" b="1" dirty="0">
              <a:effectLst/>
              <a:latin typeface="Miriam" panose="020B0502050101010101" pitchFamily="34" charset="-79"/>
              <a:ea typeface="Calibri" panose="020F0502020204030204" pitchFamily="34" charset="0"/>
              <a:cs typeface="Miriam" panose="020B0502050101010101" pitchFamily="34" charset="-79"/>
            </a:endParaRP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2000" dirty="0">
              <a:latin typeface="Miriam" panose="020B0502050101010101" pitchFamily="34" charset="-79"/>
              <a:ea typeface="Calibri" panose="020F0502020204030204" pitchFamily="34" charset="0"/>
              <a:cs typeface="Miriam" panose="020B0502050101010101" pitchFamily="34" charset="-79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2400" b="1" dirty="0">
                <a:solidFill>
                  <a:schemeClr val="accent2"/>
                </a:solidFill>
                <a:effectLst/>
                <a:latin typeface="Miriam" panose="020B0502050101010101" pitchFamily="34" charset="-79"/>
                <a:ea typeface="Calibri" panose="020F0502020204030204" pitchFamily="34" charset="0"/>
                <a:cs typeface="Miriam" panose="020B0502050101010101" pitchFamily="34" charset="-79"/>
              </a:rPr>
              <a:t>Panel Presentations</a:t>
            </a:r>
            <a:r>
              <a:rPr lang="en-US" sz="2000" dirty="0">
                <a:effectLst/>
                <a:latin typeface="Miriam" panose="020B0502050101010101" pitchFamily="34" charset="-79"/>
                <a:ea typeface="Calibri" panose="020F0502020204030204" pitchFamily="34" charset="0"/>
                <a:cs typeface="Miriam" panose="020B0502050101010101" pitchFamily="34" charset="-79"/>
              </a:rPr>
              <a:t>								</a:t>
            </a:r>
            <a:r>
              <a:rPr lang="en-US" sz="2000" dirty="0">
                <a:latin typeface="Miriam" panose="020B0502050101010101" pitchFamily="34" charset="-79"/>
                <a:ea typeface="Calibri" panose="020F0502020204030204" pitchFamily="34" charset="0"/>
                <a:cs typeface="Miriam" panose="020B0502050101010101" pitchFamily="34" charset="-79"/>
              </a:rPr>
              <a:t>    </a:t>
            </a:r>
            <a:r>
              <a:rPr lang="en-US" sz="2400" b="1" dirty="0">
                <a:solidFill>
                  <a:schemeClr val="accent2"/>
                </a:solidFill>
                <a:latin typeface="Miriam" panose="020B0502050101010101" pitchFamily="34" charset="-79"/>
                <a:ea typeface="Calibri" panose="020F0502020204030204" pitchFamily="34" charset="0"/>
                <a:cs typeface="Miriam" panose="020B0502050101010101" pitchFamily="34" charset="-79"/>
              </a:rPr>
              <a:t>1</a:t>
            </a:r>
            <a:r>
              <a:rPr lang="en-US" sz="2400" b="1" dirty="0">
                <a:solidFill>
                  <a:schemeClr val="accent2"/>
                </a:solidFill>
                <a:effectLst/>
                <a:latin typeface="Miriam" panose="020B0502050101010101" pitchFamily="34" charset="-79"/>
                <a:ea typeface="Calibri" panose="020F0502020204030204" pitchFamily="34" charset="0"/>
                <a:cs typeface="Miriam" panose="020B0502050101010101" pitchFamily="34" charset="-79"/>
              </a:rPr>
              <a:t>:05 - 1:25</a:t>
            </a:r>
          </a:p>
          <a:p>
            <a:pPr marL="0" indent="0">
              <a:spcBef>
                <a:spcPts val="0"/>
              </a:spcBef>
              <a:buNone/>
            </a:pPr>
            <a:endParaRPr lang="en-US" sz="2200" b="1" dirty="0">
              <a:effectLst/>
              <a:latin typeface="Miriam" panose="020B0502050101010101" pitchFamily="34" charset="-79"/>
              <a:ea typeface="Calibri" panose="020F0502020204030204" pitchFamily="34" charset="0"/>
              <a:cs typeface="Miriam" panose="020B0502050101010101" pitchFamily="34" charset="-79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2200" b="1" dirty="0">
                <a:latin typeface="Miriam" panose="020B0502050101010101" pitchFamily="34" charset="-79"/>
                <a:ea typeface="Calibri" panose="020F0502020204030204" pitchFamily="34" charset="0"/>
                <a:cs typeface="Miriam" panose="020B0502050101010101" pitchFamily="34" charset="-79"/>
              </a:rPr>
              <a:t>Dr. Jason McDonald</a:t>
            </a:r>
            <a:r>
              <a:rPr lang="en-US" sz="2200" b="1" dirty="0">
                <a:effectLst/>
                <a:latin typeface="Miriam" panose="020B0502050101010101" pitchFamily="34" charset="-79"/>
                <a:ea typeface="Calibri" panose="020F0502020204030204" pitchFamily="34" charset="0"/>
                <a:cs typeface="Miriam" panose="020B0502050101010101" pitchFamily="34" charset="-79"/>
              </a:rPr>
              <a:t>, Instructional Psychology &amp; Technology Associate </a:t>
            </a:r>
            <a:r>
              <a:rPr lang="en-US" sz="2200" b="1">
                <a:effectLst/>
                <a:latin typeface="Miriam" panose="020B0502050101010101" pitchFamily="34" charset="-79"/>
                <a:ea typeface="Calibri" panose="020F0502020204030204" pitchFamily="34" charset="0"/>
                <a:cs typeface="Miriam" panose="020B0502050101010101" pitchFamily="34" charset="-79"/>
              </a:rPr>
              <a:t>Teaching Professor, BYU</a:t>
            </a:r>
            <a:endParaRPr lang="en-US" sz="2200" b="1" dirty="0">
              <a:effectLst/>
              <a:latin typeface="Miriam" panose="020B0502050101010101" pitchFamily="34" charset="-79"/>
              <a:ea typeface="Calibri" panose="020F0502020204030204" pitchFamily="34" charset="0"/>
              <a:cs typeface="Miriam" panose="020B0502050101010101" pitchFamily="34" charset="-79"/>
            </a:endParaRPr>
          </a:p>
          <a:p>
            <a:pPr marL="0" indent="0">
              <a:spcBef>
                <a:spcPts val="0"/>
              </a:spcBef>
              <a:buNone/>
            </a:pPr>
            <a:endParaRPr lang="en-US" sz="2200" b="1" dirty="0">
              <a:latin typeface="Miriam" panose="020B0502050101010101" pitchFamily="34" charset="-79"/>
              <a:ea typeface="Calibri" panose="020F0502020204030204" pitchFamily="34" charset="0"/>
              <a:cs typeface="Miriam" panose="020B0502050101010101" pitchFamily="34" charset="-79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2200" b="1" dirty="0">
                <a:latin typeface="Miriam" panose="020B0502050101010101" pitchFamily="34" charset="-79"/>
                <a:ea typeface="Calibri" panose="020F0502020204030204" pitchFamily="34" charset="0"/>
                <a:cs typeface="Miriam" panose="020B0502050101010101" pitchFamily="34" charset="-79"/>
              </a:rPr>
              <a:t>Dr. Kerry Laufer, Director, Tuck School of Business Dartmouth</a:t>
            </a: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2200" dirty="0">
              <a:effectLst/>
              <a:latin typeface="Miriam" panose="020B0502050101010101" pitchFamily="34" charset="-79"/>
              <a:ea typeface="Calibri" panose="020F0502020204030204" pitchFamily="34" charset="0"/>
              <a:cs typeface="Miriam" panose="020B0502050101010101" pitchFamily="34" charset="-79"/>
            </a:endParaRP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 dirty="0">
                <a:solidFill>
                  <a:schemeClr val="accent2"/>
                </a:solidFill>
                <a:latin typeface="Miriam" panose="020B0502050101010101" pitchFamily="34" charset="-79"/>
                <a:ea typeface="Calibri" panose="020F0502020204030204" pitchFamily="34" charset="0"/>
                <a:cs typeface="Miriam" panose="020B0502050101010101" pitchFamily="34" charset="-79"/>
              </a:rPr>
              <a:t>Panel Discussion                                                                                       1:25 - 1:55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 </a:t>
            </a:r>
            <a:endParaRPr lang="en-US" sz="18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 b="1" dirty="0">
                <a:effectLst/>
                <a:latin typeface="Miriam" panose="020B0502050101010101" pitchFamily="34" charset="-79"/>
                <a:ea typeface="Calibri" panose="020F0502020204030204" pitchFamily="34" charset="0"/>
                <a:cs typeface="Miriam" panose="020B0502050101010101" pitchFamily="34" charset="-79"/>
              </a:rPr>
              <a:t>Moderated by David W</a:t>
            </a:r>
            <a:r>
              <a:rPr lang="en-US" sz="2200" b="1" dirty="0">
                <a:latin typeface="Miriam" panose="020B0502050101010101" pitchFamily="34" charset="-79"/>
                <a:ea typeface="Calibri" panose="020F0502020204030204" pitchFamily="34" charset="0"/>
                <a:cs typeface="Miriam" panose="020B0502050101010101" pitchFamily="34" charset="-79"/>
              </a:rPr>
              <a:t>addell, Director of Experiential Learning &amp; Internships at BYU</a:t>
            </a:r>
            <a:endParaRPr lang="en-US" sz="2200" b="1" dirty="0">
              <a:effectLst/>
              <a:latin typeface="Miriam" panose="020B0502050101010101" pitchFamily="34" charset="-79"/>
              <a:ea typeface="Calibri" panose="020F0502020204030204" pitchFamily="34" charset="0"/>
              <a:cs typeface="Miriam" panose="020B0502050101010101" pitchFamily="34" charset="-79"/>
            </a:endParaRP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69777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C2554CA6-288E-4202-BC52-2E5A8F0C0A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B10BB131-AC8E-4A8E-A5D1-36260F720C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9189" y="1119031"/>
            <a:ext cx="4619938" cy="461993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264D0136-82F5-B846-B597-A862CD2D4C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1074" y="1396686"/>
            <a:ext cx="3240506" cy="4064628"/>
          </a:xfrm>
        </p:spPr>
        <p:txBody>
          <a:bodyPr>
            <a:normAutofit/>
          </a:bodyPr>
          <a:lstStyle/>
          <a:p>
            <a:r>
              <a:rPr lang="en-US" sz="3700" dirty="0">
                <a:solidFill>
                  <a:srgbClr val="FFFFFF"/>
                </a:solidFill>
              </a:rPr>
              <a:t>Experiential learning research opportunities?</a:t>
            </a:r>
          </a:p>
        </p:txBody>
      </p:sp>
      <p:sp>
        <p:nvSpPr>
          <p:cNvPr id="14" name="Arc 13">
            <a:extLst>
              <a:ext uri="{FF2B5EF4-FFF2-40B4-BE49-F238E27FC236}">
                <a16:creationId xmlns:a16="http://schemas.microsoft.com/office/drawing/2014/main" id="{5B7778FC-632E-4DCA-A7CB-0D7731CCF97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9809111">
            <a:off x="8683720" y="941148"/>
            <a:ext cx="2987899" cy="2987899"/>
          </a:xfrm>
          <a:prstGeom prst="arc">
            <a:avLst>
              <a:gd name="adj1" fmla="val 15817365"/>
              <a:gd name="adj2" fmla="val 1781380"/>
            </a:avLst>
          </a:prstGeom>
          <a:ln w="127000" cap="rnd">
            <a:solidFill>
              <a:schemeClr val="accent4"/>
            </a:solidFill>
            <a:prstDash val="dash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FA23A907-97FB-4A8F-880A-DD77401C429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10048" y="4780992"/>
            <a:ext cx="546100" cy="5461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723BF7A0-25C6-0945-8BA5-5507D4D18EF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70153" y="1526033"/>
            <a:ext cx="5536397" cy="3935281"/>
          </a:xfrm>
        </p:spPr>
        <p:txBody>
          <a:bodyPr>
            <a:normAutofit/>
          </a:bodyPr>
          <a:lstStyle/>
          <a:p>
            <a:r>
              <a:rPr lang="en-US" sz="2400"/>
              <a:t>Why is this question even a question?</a:t>
            </a:r>
          </a:p>
          <a:p>
            <a:endParaRPr lang="en-US" sz="2400"/>
          </a:p>
          <a:p>
            <a:r>
              <a:rPr lang="en-US" sz="2400"/>
              <a:t>Doesn’t “count” in some disciplines/little institutional value</a:t>
            </a:r>
          </a:p>
          <a:p>
            <a:r>
              <a:rPr lang="en-US" sz="2400"/>
              <a:t>Not our particular focus or specialty</a:t>
            </a:r>
          </a:p>
          <a:p>
            <a:r>
              <a:rPr lang="en-US" sz="2400"/>
              <a:t>We might be in teaching positions/administration/support roles</a:t>
            </a:r>
          </a:p>
          <a:p>
            <a:r>
              <a:rPr lang="en-US" sz="2400"/>
              <a:t>Don’t know how to do it</a:t>
            </a:r>
          </a:p>
          <a:p>
            <a:r>
              <a:rPr lang="en-US" sz="2400"/>
              <a:t>Is there really anything to discover here?</a:t>
            </a:r>
          </a:p>
        </p:txBody>
      </p:sp>
    </p:spTree>
    <p:extLst>
      <p:ext uri="{BB962C8B-B14F-4D97-AF65-F5344CB8AC3E}">
        <p14:creationId xmlns:p14="http://schemas.microsoft.com/office/powerpoint/2010/main" val="32187249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E92FEB64-6EEA-4759-B4A4-BD2C1E660B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B10BB131-AC8E-4A8E-A5D1-36260F720C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07393" y="847600"/>
            <a:ext cx="4619938" cy="461993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264D0136-82F5-B846-B597-A862CD2D4C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89278" y="1233241"/>
            <a:ext cx="3240506" cy="4064628"/>
          </a:xfrm>
        </p:spPr>
        <p:txBody>
          <a:bodyPr>
            <a:normAutofit/>
          </a:bodyPr>
          <a:lstStyle/>
          <a:p>
            <a:r>
              <a:rPr lang="en-US">
                <a:solidFill>
                  <a:srgbClr val="FFFFFF"/>
                </a:solidFill>
              </a:rPr>
              <a:t>Experiential learning research opportunities</a:t>
            </a: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14847E93-7DC1-4D4B-8829-B19AA7137C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530529" y="0"/>
            <a:ext cx="1155142" cy="591009"/>
          </a:xfrm>
          <a:custGeom>
            <a:avLst/>
            <a:gdLst>
              <a:gd name="connsiteX0" fmla="*/ 1355 w 1155142"/>
              <a:gd name="connsiteY0" fmla="*/ 0 h 591009"/>
              <a:gd name="connsiteX1" fmla="*/ 1153787 w 1155142"/>
              <a:gd name="connsiteY1" fmla="*/ 0 h 591009"/>
              <a:gd name="connsiteX2" fmla="*/ 1155142 w 1155142"/>
              <a:gd name="connsiteY2" fmla="*/ 13438 h 591009"/>
              <a:gd name="connsiteX3" fmla="*/ 577571 w 1155142"/>
              <a:gd name="connsiteY3" fmla="*/ 591009 h 591009"/>
              <a:gd name="connsiteX4" fmla="*/ 0 w 1155142"/>
              <a:gd name="connsiteY4" fmla="*/ 13438 h 5910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55142" h="591009">
                <a:moveTo>
                  <a:pt x="1355" y="0"/>
                </a:moveTo>
                <a:lnTo>
                  <a:pt x="1153787" y="0"/>
                </a:lnTo>
                <a:lnTo>
                  <a:pt x="1155142" y="13438"/>
                </a:lnTo>
                <a:cubicBezTo>
                  <a:pt x="1155142" y="332422"/>
                  <a:pt x="896555" y="591009"/>
                  <a:pt x="577571" y="591009"/>
                </a:cubicBezTo>
                <a:cubicBezTo>
                  <a:pt x="258587" y="591009"/>
                  <a:pt x="0" y="332422"/>
                  <a:pt x="0" y="1343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5566D6E1-03A1-4D73-A4E0-35D74D568A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3961511" y="-1"/>
            <a:ext cx="1737401" cy="959536"/>
          </a:xfrm>
          <a:custGeom>
            <a:avLst/>
            <a:gdLst>
              <a:gd name="connsiteX0" fmla="*/ 0 w 1737401"/>
              <a:gd name="connsiteY0" fmla="*/ 0 h 959536"/>
              <a:gd name="connsiteX1" fmla="*/ 123825 w 1737401"/>
              <a:gd name="connsiteY1" fmla="*/ 0 h 959536"/>
              <a:gd name="connsiteX2" fmla="*/ 123825 w 1737401"/>
              <a:gd name="connsiteY2" fmla="*/ 790277 h 959536"/>
              <a:gd name="connsiteX3" fmla="*/ 1490095 w 1737401"/>
              <a:gd name="connsiteY3" fmla="*/ 0 h 959536"/>
              <a:gd name="connsiteX4" fmla="*/ 1737401 w 1737401"/>
              <a:gd name="connsiteY4" fmla="*/ 0 h 959536"/>
              <a:gd name="connsiteX5" fmla="*/ 92869 w 1737401"/>
              <a:gd name="connsiteY5" fmla="*/ 951249 h 959536"/>
              <a:gd name="connsiteX6" fmla="*/ 61913 w 1737401"/>
              <a:gd name="connsiteY6" fmla="*/ 959536 h 959536"/>
              <a:gd name="connsiteX7" fmla="*/ 0 w 1737401"/>
              <a:gd name="connsiteY7" fmla="*/ 897624 h 95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37401" h="959536">
                <a:moveTo>
                  <a:pt x="0" y="0"/>
                </a:moveTo>
                <a:lnTo>
                  <a:pt x="123825" y="0"/>
                </a:lnTo>
                <a:lnTo>
                  <a:pt x="123825" y="790277"/>
                </a:lnTo>
                <a:lnTo>
                  <a:pt x="1490095" y="0"/>
                </a:lnTo>
                <a:lnTo>
                  <a:pt x="1737401" y="0"/>
                </a:lnTo>
                <a:lnTo>
                  <a:pt x="92869" y="951249"/>
                </a:lnTo>
                <a:cubicBezTo>
                  <a:pt x="83458" y="956688"/>
                  <a:pt x="72780" y="959546"/>
                  <a:pt x="61913" y="959536"/>
                </a:cubicBezTo>
                <a:cubicBezTo>
                  <a:pt x="27719" y="959536"/>
                  <a:pt x="0" y="931818"/>
                  <a:pt x="0" y="897624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9F835A99-04AC-494A-A572-AFE8413CC9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2936831"/>
            <a:ext cx="159741" cy="552996"/>
          </a:xfrm>
          <a:custGeom>
            <a:avLst/>
            <a:gdLst>
              <a:gd name="connsiteX0" fmla="*/ 159741 w 159741"/>
              <a:gd name="connsiteY0" fmla="*/ 0 h 552996"/>
              <a:gd name="connsiteX1" fmla="*/ 159741 w 159741"/>
              <a:gd name="connsiteY1" fmla="*/ 552996 h 552996"/>
              <a:gd name="connsiteX2" fmla="*/ 141849 w 159741"/>
              <a:gd name="connsiteY2" fmla="*/ 543285 h 552996"/>
              <a:gd name="connsiteX3" fmla="*/ 0 w 159741"/>
              <a:gd name="connsiteY3" fmla="*/ 276498 h 552996"/>
              <a:gd name="connsiteX4" fmla="*/ 141849 w 159741"/>
              <a:gd name="connsiteY4" fmla="*/ 9711 h 5529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9741" h="552996">
                <a:moveTo>
                  <a:pt x="159741" y="0"/>
                </a:moveTo>
                <a:lnTo>
                  <a:pt x="159741" y="552996"/>
                </a:lnTo>
                <a:lnTo>
                  <a:pt x="141849" y="543285"/>
                </a:lnTo>
                <a:cubicBezTo>
                  <a:pt x="56268" y="485467"/>
                  <a:pt x="0" y="387554"/>
                  <a:pt x="0" y="276498"/>
                </a:cubicBezTo>
                <a:cubicBezTo>
                  <a:pt x="0" y="165443"/>
                  <a:pt x="56268" y="67529"/>
                  <a:pt x="141849" y="9711"/>
                </a:cubicBezTo>
                <a:close/>
              </a:path>
            </a:pathLst>
          </a:custGeom>
          <a:solidFill>
            <a:schemeClr val="accent4"/>
          </a:solidFill>
          <a:ln w="1270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723BF7A0-25C6-0945-8BA5-5507D4D18EF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0" y="820880"/>
            <a:ext cx="5257799" cy="4889350"/>
          </a:xfrm>
        </p:spPr>
        <p:txBody>
          <a:bodyPr anchor="t">
            <a:normAutofit/>
          </a:bodyPr>
          <a:lstStyle/>
          <a:p>
            <a:r>
              <a:rPr lang="en-US" sz="2200"/>
              <a:t>Researching your own/others experiential learning (frame in disciplinary terms?)</a:t>
            </a:r>
          </a:p>
          <a:p>
            <a:r>
              <a:rPr lang="en-US" sz="2200"/>
              <a:t>Willing to be a research subject for others (strategic partnerships)</a:t>
            </a:r>
          </a:p>
          <a:p>
            <a:r>
              <a:rPr lang="en-US" sz="2200"/>
              <a:t>Career pivot?</a:t>
            </a:r>
          </a:p>
          <a:p>
            <a:r>
              <a:rPr lang="en-US" sz="2200"/>
              <a:t>Lower time commitment opportunities (conferences, institutional assessments, internal publications/white papers)</a:t>
            </a:r>
          </a:p>
          <a:p>
            <a:r>
              <a:rPr lang="en-US" sz="2200"/>
              <a:t>Get students involved (research, conference prep, promotion, media development)</a:t>
            </a:r>
          </a:p>
          <a:p>
            <a:r>
              <a:rPr lang="en-US" sz="2200"/>
              <a:t>Be disruptive</a:t>
            </a:r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7B786209-1B0B-4CA9-9BDD-F7327066A8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5835649"/>
            <a:ext cx="1548180" cy="1022351"/>
          </a:xfrm>
          <a:custGeom>
            <a:avLst/>
            <a:gdLst>
              <a:gd name="connsiteX0" fmla="*/ 61913 w 1548180"/>
              <a:gd name="connsiteY0" fmla="*/ 0 h 1022351"/>
              <a:gd name="connsiteX1" fmla="*/ 1548180 w 1548180"/>
              <a:gd name="connsiteY1" fmla="*/ 0 h 1022351"/>
              <a:gd name="connsiteX2" fmla="*/ 1548180 w 1548180"/>
              <a:gd name="connsiteY2" fmla="*/ 123825 h 1022351"/>
              <a:gd name="connsiteX3" fmla="*/ 123825 w 1548180"/>
              <a:gd name="connsiteY3" fmla="*/ 123825 h 1022351"/>
              <a:gd name="connsiteX4" fmla="*/ 123825 w 1548180"/>
              <a:gd name="connsiteY4" fmla="*/ 1022351 h 1022351"/>
              <a:gd name="connsiteX5" fmla="*/ 0 w 1548180"/>
              <a:gd name="connsiteY5" fmla="*/ 1022351 h 1022351"/>
              <a:gd name="connsiteX6" fmla="*/ 0 w 1548180"/>
              <a:gd name="connsiteY6" fmla="*/ 61913 h 1022351"/>
              <a:gd name="connsiteX7" fmla="*/ 61913 w 1548180"/>
              <a:gd name="connsiteY7" fmla="*/ 0 h 10223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48180" h="1022351">
                <a:moveTo>
                  <a:pt x="61913" y="0"/>
                </a:moveTo>
                <a:lnTo>
                  <a:pt x="1548180" y="0"/>
                </a:lnTo>
                <a:lnTo>
                  <a:pt x="1548180" y="123825"/>
                </a:lnTo>
                <a:lnTo>
                  <a:pt x="123825" y="123825"/>
                </a:lnTo>
                <a:lnTo>
                  <a:pt x="123825" y="1022351"/>
                </a:lnTo>
                <a:lnTo>
                  <a:pt x="0" y="1022351"/>
                </a:lnTo>
                <a:lnTo>
                  <a:pt x="0" y="61913"/>
                </a:lnTo>
                <a:cubicBezTo>
                  <a:pt x="0" y="27719"/>
                  <a:pt x="27719" y="0"/>
                  <a:pt x="61913" y="0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2D2964BB-484D-45AE-AD66-D407D06296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3405056" y="5717905"/>
            <a:ext cx="1771609" cy="1140095"/>
          </a:xfrm>
          <a:custGeom>
            <a:avLst/>
            <a:gdLst>
              <a:gd name="connsiteX0" fmla="*/ 1561721 w 1771609"/>
              <a:gd name="connsiteY0" fmla="*/ 763041 h 1140095"/>
              <a:gd name="connsiteX1" fmla="*/ 1623024 w 1771609"/>
              <a:gd name="connsiteY1" fmla="*/ 792810 h 1140095"/>
              <a:gd name="connsiteX2" fmla="*/ 1711735 w 1771609"/>
              <a:gd name="connsiteY2" fmla="*/ 970132 h 1140095"/>
              <a:gd name="connsiteX3" fmla="*/ 1771609 w 1771609"/>
              <a:gd name="connsiteY3" fmla="*/ 1140095 h 1140095"/>
              <a:gd name="connsiteX4" fmla="*/ 1637225 w 1771609"/>
              <a:gd name="connsiteY4" fmla="*/ 1140095 h 1140095"/>
              <a:gd name="connsiteX5" fmla="*/ 1594820 w 1771609"/>
              <a:gd name="connsiteY5" fmla="*/ 1019711 h 1140095"/>
              <a:gd name="connsiteX6" fmla="*/ 1513200 w 1771609"/>
              <a:gd name="connsiteY6" fmla="*/ 856627 h 1140095"/>
              <a:gd name="connsiteX7" fmla="*/ 1538499 w 1771609"/>
              <a:gd name="connsiteY7" fmla="*/ 770415 h 1140095"/>
              <a:gd name="connsiteX8" fmla="*/ 1561721 w 1771609"/>
              <a:gd name="connsiteY8" fmla="*/ 763041 h 1140095"/>
              <a:gd name="connsiteX9" fmla="*/ 933455 w 1771609"/>
              <a:gd name="connsiteY9" fmla="*/ 161309 h 1140095"/>
              <a:gd name="connsiteX10" fmla="*/ 957797 w 1771609"/>
              <a:gd name="connsiteY10" fmla="*/ 167970 h 1140095"/>
              <a:gd name="connsiteX11" fmla="*/ 1286982 w 1771609"/>
              <a:gd name="connsiteY11" fmla="*/ 387616 h 1140095"/>
              <a:gd name="connsiteX12" fmla="*/ 1293725 w 1771609"/>
              <a:gd name="connsiteY12" fmla="*/ 477075 h 1140095"/>
              <a:gd name="connsiteX13" fmla="*/ 1245453 w 1771609"/>
              <a:gd name="connsiteY13" fmla="*/ 499154 h 1140095"/>
              <a:gd name="connsiteX14" fmla="*/ 1245167 w 1771609"/>
              <a:gd name="connsiteY14" fmla="*/ 499154 h 1140095"/>
              <a:gd name="connsiteX15" fmla="*/ 1203638 w 1771609"/>
              <a:gd name="connsiteY15" fmla="*/ 484104 h 1140095"/>
              <a:gd name="connsiteX16" fmla="*/ 900647 w 1771609"/>
              <a:gd name="connsiteY16" fmla="*/ 281508 h 1140095"/>
              <a:gd name="connsiteX17" fmla="*/ 872454 w 1771609"/>
              <a:gd name="connsiteY17" fmla="*/ 196164 h 1140095"/>
              <a:gd name="connsiteX18" fmla="*/ 933455 w 1771609"/>
              <a:gd name="connsiteY18" fmla="*/ 161309 h 1140095"/>
              <a:gd name="connsiteX19" fmla="*/ 256260 w 1771609"/>
              <a:gd name="connsiteY19" fmla="*/ 29 h 1140095"/>
              <a:gd name="connsiteX20" fmla="*/ 454020 w 1771609"/>
              <a:gd name="connsiteY20" fmla="*/ 13474 h 1140095"/>
              <a:gd name="connsiteX21" fmla="*/ 509236 w 1771609"/>
              <a:gd name="connsiteY21" fmla="*/ 84182 h 1140095"/>
              <a:gd name="connsiteX22" fmla="*/ 445829 w 1771609"/>
              <a:gd name="connsiteY22" fmla="*/ 139871 h 1140095"/>
              <a:gd name="connsiteX23" fmla="*/ 437447 w 1771609"/>
              <a:gd name="connsiteY23" fmla="*/ 139395 h 1140095"/>
              <a:gd name="connsiteX24" fmla="*/ 73211 w 1771609"/>
              <a:gd name="connsiteY24" fmla="*/ 137204 h 1140095"/>
              <a:gd name="connsiteX25" fmla="*/ 749 w 1771609"/>
              <a:gd name="connsiteY25" fmla="*/ 84082 h 1140095"/>
              <a:gd name="connsiteX26" fmla="*/ 53871 w 1771609"/>
              <a:gd name="connsiteY26" fmla="*/ 11621 h 1140095"/>
              <a:gd name="connsiteX27" fmla="*/ 58352 w 1771609"/>
              <a:gd name="connsiteY27" fmla="*/ 11093 h 1140095"/>
              <a:gd name="connsiteX28" fmla="*/ 256260 w 1771609"/>
              <a:gd name="connsiteY28" fmla="*/ 29 h 11400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1771609" h="1140095">
                <a:moveTo>
                  <a:pt x="1561721" y="763041"/>
                </a:moveTo>
                <a:cubicBezTo>
                  <a:pt x="1585506" y="760324"/>
                  <a:pt x="1609722" y="771249"/>
                  <a:pt x="1623024" y="792810"/>
                </a:cubicBezTo>
                <a:cubicBezTo>
                  <a:pt x="1656300" y="850065"/>
                  <a:pt x="1685920" y="909291"/>
                  <a:pt x="1711735" y="970132"/>
                </a:cubicBezTo>
                <a:lnTo>
                  <a:pt x="1771609" y="1140095"/>
                </a:lnTo>
                <a:lnTo>
                  <a:pt x="1637225" y="1140095"/>
                </a:lnTo>
                <a:lnTo>
                  <a:pt x="1594820" y="1019711"/>
                </a:lnTo>
                <a:cubicBezTo>
                  <a:pt x="1571072" y="963753"/>
                  <a:pt x="1543818" y="909282"/>
                  <a:pt x="1513200" y="856627"/>
                </a:cubicBezTo>
                <a:cubicBezTo>
                  <a:pt x="1496379" y="825834"/>
                  <a:pt x="1507704" y="787236"/>
                  <a:pt x="1538499" y="770415"/>
                </a:cubicBezTo>
                <a:cubicBezTo>
                  <a:pt x="1545912" y="766367"/>
                  <a:pt x="1553792" y="763946"/>
                  <a:pt x="1561721" y="763041"/>
                </a:cubicBezTo>
                <a:close/>
                <a:moveTo>
                  <a:pt x="933455" y="161309"/>
                </a:moveTo>
                <a:cubicBezTo>
                  <a:pt x="941693" y="161855"/>
                  <a:pt x="949959" y="164025"/>
                  <a:pt x="957797" y="167970"/>
                </a:cubicBezTo>
                <a:cubicBezTo>
                  <a:pt x="1076184" y="227289"/>
                  <a:pt x="1186759" y="301068"/>
                  <a:pt x="1286982" y="387616"/>
                </a:cubicBezTo>
                <a:cubicBezTo>
                  <a:pt x="1313547" y="410457"/>
                  <a:pt x="1316566" y="450510"/>
                  <a:pt x="1293725" y="477075"/>
                </a:cubicBezTo>
                <a:cubicBezTo>
                  <a:pt x="1281638" y="491137"/>
                  <a:pt x="1263998" y="499204"/>
                  <a:pt x="1245453" y="499154"/>
                </a:cubicBezTo>
                <a:lnTo>
                  <a:pt x="1245167" y="499154"/>
                </a:lnTo>
                <a:cubicBezTo>
                  <a:pt x="1229965" y="499301"/>
                  <a:pt x="1215220" y="493956"/>
                  <a:pt x="1203638" y="484104"/>
                </a:cubicBezTo>
                <a:cubicBezTo>
                  <a:pt x="1111407" y="404300"/>
                  <a:pt x="1009633" y="336248"/>
                  <a:pt x="900647" y="281508"/>
                </a:cubicBezTo>
                <a:cubicBezTo>
                  <a:pt x="869295" y="265726"/>
                  <a:pt x="856672" y="227516"/>
                  <a:pt x="872454" y="196164"/>
                </a:cubicBezTo>
                <a:cubicBezTo>
                  <a:pt x="884290" y="172650"/>
                  <a:pt x="908742" y="159670"/>
                  <a:pt x="933455" y="161309"/>
                </a:cubicBezTo>
                <a:close/>
                <a:moveTo>
                  <a:pt x="256260" y="29"/>
                </a:moveTo>
                <a:cubicBezTo>
                  <a:pt x="322331" y="427"/>
                  <a:pt x="388378" y="4909"/>
                  <a:pt x="454020" y="13474"/>
                </a:cubicBezTo>
                <a:cubicBezTo>
                  <a:pt x="488793" y="17752"/>
                  <a:pt x="513514" y="49409"/>
                  <a:pt x="509236" y="84182"/>
                </a:cubicBezTo>
                <a:cubicBezTo>
                  <a:pt x="505303" y="116151"/>
                  <a:pt x="478038" y="140098"/>
                  <a:pt x="445829" y="139871"/>
                </a:cubicBezTo>
                <a:cubicBezTo>
                  <a:pt x="443027" y="139899"/>
                  <a:pt x="440227" y="139740"/>
                  <a:pt x="437447" y="139395"/>
                </a:cubicBezTo>
                <a:cubicBezTo>
                  <a:pt x="316592" y="123615"/>
                  <a:pt x="194247" y="122878"/>
                  <a:pt x="73211" y="137204"/>
                </a:cubicBezTo>
                <a:cubicBezTo>
                  <a:pt x="38532" y="142545"/>
                  <a:pt x="6090" y="118762"/>
                  <a:pt x="749" y="84082"/>
                </a:cubicBezTo>
                <a:cubicBezTo>
                  <a:pt x="-4591" y="49403"/>
                  <a:pt x="19192" y="16961"/>
                  <a:pt x="53871" y="11621"/>
                </a:cubicBezTo>
                <a:cubicBezTo>
                  <a:pt x="55358" y="11392"/>
                  <a:pt x="56852" y="11216"/>
                  <a:pt x="58352" y="11093"/>
                </a:cubicBezTo>
                <a:cubicBezTo>
                  <a:pt x="124093" y="3319"/>
                  <a:pt x="190189" y="-369"/>
                  <a:pt x="256260" y="29"/>
                </a:cubicBezTo>
                <a:close/>
              </a:path>
            </a:pathLst>
          </a:custGeom>
          <a:solidFill>
            <a:schemeClr val="accent4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6691AC69-A76E-4DAB-B565-468B6B87ACF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4132972" y="6258755"/>
            <a:ext cx="1565940" cy="599245"/>
          </a:xfrm>
          <a:custGeom>
            <a:avLst/>
            <a:gdLst>
              <a:gd name="connsiteX0" fmla="*/ 782970 w 1565940"/>
              <a:gd name="connsiteY0" fmla="*/ 0 h 599245"/>
              <a:gd name="connsiteX1" fmla="*/ 1528042 w 1565940"/>
              <a:gd name="connsiteY1" fmla="*/ 480469 h 599245"/>
              <a:gd name="connsiteX2" fmla="*/ 1565940 w 1565940"/>
              <a:gd name="connsiteY2" fmla="*/ 599245 h 599245"/>
              <a:gd name="connsiteX3" fmla="*/ 0 w 1565940"/>
              <a:gd name="connsiteY3" fmla="*/ 599245 h 599245"/>
              <a:gd name="connsiteX4" fmla="*/ 37898 w 1565940"/>
              <a:gd name="connsiteY4" fmla="*/ 480469 h 599245"/>
              <a:gd name="connsiteX5" fmla="*/ 782970 w 1565940"/>
              <a:gd name="connsiteY5" fmla="*/ 0 h 5992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65940" h="599245">
                <a:moveTo>
                  <a:pt x="782970" y="0"/>
                </a:moveTo>
                <a:cubicBezTo>
                  <a:pt x="1117910" y="0"/>
                  <a:pt x="1405287" y="198118"/>
                  <a:pt x="1528042" y="480469"/>
                </a:cubicBezTo>
                <a:lnTo>
                  <a:pt x="1565940" y="599245"/>
                </a:lnTo>
                <a:lnTo>
                  <a:pt x="0" y="599245"/>
                </a:lnTo>
                <a:lnTo>
                  <a:pt x="37898" y="480469"/>
                </a:lnTo>
                <a:cubicBezTo>
                  <a:pt x="160653" y="198118"/>
                  <a:pt x="448030" y="0"/>
                  <a:pt x="78297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49550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4" name="Rectangle 28">
            <a:extLst>
              <a:ext uri="{FF2B5EF4-FFF2-40B4-BE49-F238E27FC236}">
                <a16:creationId xmlns:a16="http://schemas.microsoft.com/office/drawing/2014/main" id="{2215C6C6-E45C-4179-9FC1-E8A4C1D474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5FE9FE4C-C9E0-4C54-8010-EA9D29CD4D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rot="5400000">
            <a:off x="-1564726" y="1890469"/>
            <a:ext cx="5860051" cy="2079143"/>
            <a:chOff x="6081624" y="1998368"/>
            <a:chExt cx="5613457" cy="782175"/>
          </a:xfrm>
          <a:solidFill>
            <a:schemeClr val="accent4"/>
          </a:solidFill>
        </p:grpSpPr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56FAD6EF-0374-46BD-901E-E901DCA01F5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>
              <a:off x="11228040" y="2313027"/>
              <a:ext cx="781700" cy="15238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04847ABE-275E-4DCA-B164-A672D517FBC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flipH="1" flipV="1">
              <a:off x="6081624" y="1998844"/>
              <a:ext cx="5372968" cy="7816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5" name="Rectangle 34">
            <a:extLst>
              <a:ext uri="{FF2B5EF4-FFF2-40B4-BE49-F238E27FC236}">
                <a16:creationId xmlns:a16="http://schemas.microsoft.com/office/drawing/2014/main" id="{3776B14B-F2F4-4825-8DA8-8C7A0F2B396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79528" y="466344"/>
            <a:ext cx="11111729" cy="591782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CB06BB73-7AFF-4F8E-BE22-31CDCC239C4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11370"/>
          <a:stretch/>
        </p:blipFill>
        <p:spPr>
          <a:xfrm>
            <a:off x="838200" y="704765"/>
            <a:ext cx="10628376" cy="544000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9351000-E92E-4A2A-955C-2CF8C90167E2}"/>
              </a:ext>
            </a:extLst>
          </p:cNvPr>
          <p:cNvSpPr txBox="1"/>
          <p:nvPr/>
        </p:nvSpPr>
        <p:spPr>
          <a:xfrm>
            <a:off x="724097" y="1162050"/>
            <a:ext cx="1074115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chemeClr val="accent2"/>
                </a:solidFill>
                <a:latin typeface="Miriam" panose="020B0502050101010101" pitchFamily="34" charset="-79"/>
                <a:cs typeface="Miriam" panose="020B0502050101010101" pitchFamily="34" charset="-79"/>
              </a:rPr>
              <a:t>Upcoming Summit Series </a:t>
            </a:r>
            <a:endParaRPr lang="en-US" sz="3200" b="1" dirty="0">
              <a:solidFill>
                <a:schemeClr val="accent2"/>
              </a:solidFill>
              <a:latin typeface="Miriam" panose="020B0502050101010101" pitchFamily="34" charset="-79"/>
              <a:cs typeface="Miriam" panose="020B0502050101010101" pitchFamily="34" charset="-79"/>
            </a:endParaRPr>
          </a:p>
          <a:p>
            <a:pPr algn="ctr"/>
            <a:r>
              <a:rPr lang="en-US" sz="3200" b="1" dirty="0">
                <a:solidFill>
                  <a:schemeClr val="accent2"/>
                </a:solidFill>
                <a:latin typeface="Miriam" panose="020B0502050101010101" pitchFamily="34" charset="-79"/>
                <a:cs typeface="Miriam" panose="020B0502050101010101" pitchFamily="34" charset="-79"/>
              </a:rPr>
              <a:t>Please check BYU’s Experiential Learning Website </a:t>
            </a:r>
          </a:p>
          <a:p>
            <a:pPr algn="ctr"/>
            <a:r>
              <a:rPr lang="en-US" sz="3200" b="1" dirty="0">
                <a:solidFill>
                  <a:schemeClr val="accent2"/>
                </a:solidFill>
                <a:latin typeface="Miriam" panose="020B0502050101010101" pitchFamily="34" charset="-79"/>
                <a:cs typeface="Miriam" panose="020B0502050101010101" pitchFamily="34" charset="-79"/>
              </a:rPr>
              <a:t>for upcoming topics and speakers in 2021! </a:t>
            </a:r>
          </a:p>
        </p:txBody>
      </p:sp>
    </p:spTree>
    <p:extLst>
      <p:ext uri="{BB962C8B-B14F-4D97-AF65-F5344CB8AC3E}">
        <p14:creationId xmlns:p14="http://schemas.microsoft.com/office/powerpoint/2010/main" val="16634157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221</Words>
  <Application>Microsoft Office PowerPoint</Application>
  <PresentationFormat>Widescreen</PresentationFormat>
  <Paragraphs>32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Miriam</vt:lpstr>
      <vt:lpstr>Office Theme</vt:lpstr>
      <vt:lpstr>PowerPoint Presentation</vt:lpstr>
      <vt:lpstr>Agenda</vt:lpstr>
      <vt:lpstr>Experiential learning research opportunities?</vt:lpstr>
      <vt:lpstr>Experiential learning research opportunities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Meghann Larkin</dc:creator>
  <cp:lastModifiedBy>Adrienne Chamberlain</cp:lastModifiedBy>
  <cp:revision>2</cp:revision>
  <dcterms:created xsi:type="dcterms:W3CDTF">2020-11-13T03:22:28Z</dcterms:created>
  <dcterms:modified xsi:type="dcterms:W3CDTF">2020-11-13T16:15:28Z</dcterms:modified>
</cp:coreProperties>
</file>