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94" r:id="rId4"/>
    <p:sldId id="295" r:id="rId5"/>
    <p:sldId id="259" r:id="rId6"/>
    <p:sldId id="29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BA386-D667-4681-B54A-A34E8A077397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41858-1DC8-47BA-BE28-97A10B78C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28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58D13-09C0-4B40-A3D2-8143ABFF9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2E150E-AB5C-401A-B672-DEEA9202A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C6DB3-1E21-4832-8839-ECD2415E3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8A0A1-650F-4809-91D7-98F0C2E22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5A559-937E-4557-A8D1-F1629CD1D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3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4D5AC-E041-485E-91BC-539F442E0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A7BAE-8EEA-4FE4-BCA4-8CE9604BA6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4A697-9DBC-445B-BDFE-FCCA7B0D1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7D9AA-1C1D-4C9C-A2DC-31F49A348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1E118-DF81-43F8-AE37-17A3468CF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378BB8-CA27-4453-A727-1A588A74CF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286CC-C3B8-4FBF-B863-306FC3A52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AECB5-1E9B-493C-BCF6-ED29D14D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0FC09-FA2E-4E05-8E9C-7CB2C15D4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38B55-9739-4B54-B944-724B273F8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0584A-B917-4698-B7EC-E88C34B0C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8F7F3-B75B-445C-ACA8-558720CDB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08793-3101-49D8-8A93-599A9F2C6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5AAA9-B09D-497A-ACAE-7291A6E32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4C96B-D703-4BEC-82E5-0150A4AD9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01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E91C2-AA43-4487-8FBE-0C95E9B29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8CF6D-6F6A-4FB7-A22A-6433F5F92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F821C-115B-48BB-925E-975ED54C1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F217B-765A-4D3F-9C37-CE5EC863D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3FE98-5438-4606-871A-A54854D19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95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EDA7-AE46-47F0-BA93-C0C5DC6A4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FD331-4ABA-4ED2-9D19-4C37E0264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544B2D-CE8A-4C0A-ADF3-86A357080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C68E4-DB08-412E-AB97-F0C04630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19AEB-6E77-4288-931C-813FE7D05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C2AAE-111B-4CBA-84F2-7E609A522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84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889C0-F53C-4706-94B6-C7426E794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12BBB-4A1F-494E-AD95-728B12124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24911C-1A7C-4658-BD98-1FAEEFB30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C9F7DA-2F83-4FBD-BCE1-751E7829B5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DBCB62-BF4B-438E-AED2-4FC9D7EA0B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4B7788-7C42-4664-9203-8AD27D46B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8F0652-4760-4023-BEF8-1DC533675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427987-ABF7-4C56-94DF-112AB3544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8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9B619-9732-42AD-8D21-DA6E4FB1C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7919A8-D30C-4A76-AEA4-7645B746B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05170A-2A2F-45BF-B515-2160A341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18D87-5347-40C3-9034-2BEAC74C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F3F1C-2847-478C-980B-6719F397C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FA8C1-8843-40F9-8B36-24BFFE769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B305A-C639-43C0-A1A5-FB1928B2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9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A5CEA-DB3C-4BFB-81FD-F8D907E0B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36C7D-9532-415B-89D0-4EB3FAC34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25B24-53E3-423C-9630-474DE5105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7B414-53EA-4C9D-90BD-5CF920B57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97C0C-B454-4D69-AB36-7DF63D6E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6B1FF6-CAAB-4439-A756-7CD795FC7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8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0ED17-9E6F-4630-B2C5-23D265DD5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E83C1B-46AB-4938-AF68-AD7CCC8DA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EA5A9-404E-4DBD-84C9-FCD1A9AD7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AABBE6-A115-4DBC-AAA3-84F80B53D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EBF78D-C45F-449A-B5BB-3E5D0919D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DF58D-9DBC-4F28-B8A8-270C2F0C2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38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E8D6E2-A9FB-485B-A1DD-CB6856DD2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640BB-8ED2-40CB-86B0-34FCA999E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7053-FF42-4172-A854-2397BE2BA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E7311-C28F-4B2C-9C2C-A2CD4FF53A76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F8C47-7AB4-4011-801E-8093CA5180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BAD53-3480-4841-B0B8-9FD3401FE9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8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1057275" y="1208775"/>
            <a:ext cx="102965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Experiential Learning Summit Series:</a:t>
            </a:r>
          </a:p>
          <a:p>
            <a:pPr algn="ctr"/>
            <a:r>
              <a:rPr lang="en-US" sz="42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The Faculty Story</a:t>
            </a:r>
          </a:p>
        </p:txBody>
      </p:sp>
    </p:spTree>
    <p:extLst>
      <p:ext uri="{BB962C8B-B14F-4D97-AF65-F5344CB8AC3E}">
        <p14:creationId xmlns:p14="http://schemas.microsoft.com/office/powerpoint/2010/main" val="3784414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F4403-7A83-4C43-B5CC-577C66760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1947" y="180974"/>
            <a:ext cx="3544253" cy="63241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604020202020204" pitchFamily="34" charset="-79"/>
                <a:cs typeface="Miriam" panose="020B0604020202020204" pitchFamily="34" charset="-79"/>
              </a:rPr>
              <a:t>Agenda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67A201-FB17-4FD6-9515-6725BAE738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813"/>
          <a:stretch/>
        </p:blipFill>
        <p:spPr>
          <a:xfrm>
            <a:off x="659130" y="1849843"/>
            <a:ext cx="10713720" cy="55606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805DC-5990-417C-8A2D-0E2FD350C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25931"/>
            <a:ext cx="11582399" cy="5560608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Welcome and Introductions                                                                     10:00 - 10:05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Dave Waddell, Director of Experiential Learning &amp; Internships at BYU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Presentations</a:t>
            </a:r>
            <a:r>
              <a:rPr lang="en-US" sz="20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								</a:t>
            </a:r>
            <a:r>
              <a:rPr lang="en-US" sz="20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 </a:t>
            </a:r>
            <a:r>
              <a:rPr lang="en-US" sz="2400" b="1" dirty="0">
                <a:solidFill>
                  <a:schemeClr val="accent2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1</a:t>
            </a: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0:05 - 10:25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Mat Duerden</a:t>
            </a: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, Associate Professor of Experience Design and Management, BYU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David Waddell, Director of Experiential Learning &amp; Internships, BYU</a:t>
            </a:r>
            <a:endParaRPr lang="en-US" sz="22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Discussion                                                                                     10:25 </a:t>
            </a:r>
            <a:r>
              <a:rPr lang="en-US" sz="2400" b="1">
                <a:solidFill>
                  <a:schemeClr val="accent2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-10:55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Moderated by Dave Waddell, Director of Experiential Learning &amp; Internships at BYU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77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21050B-D85A-4CC6-94EC-450D24F19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720EDA-E218-43A9-8817-08F09F4DB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952" cy="686238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87C4F29-0DC4-4901-A2FD-7C88889E6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5F81162-7738-4BC8-BA5D-ADEFD7F2D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083" y="-1044"/>
            <a:ext cx="6432966" cy="6859043"/>
          </a:xfrm>
          <a:prstGeom prst="rect">
            <a:avLst/>
          </a:prstGeom>
          <a:solidFill>
            <a:schemeClr val="bg1"/>
          </a:solidFill>
          <a:ln w="1206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BC1604-BEA3-5741-BE54-E5D384377C15}"/>
              </a:ext>
            </a:extLst>
          </p:cNvPr>
          <p:cNvSpPr/>
          <p:nvPr/>
        </p:nvSpPr>
        <p:spPr>
          <a:xfrm>
            <a:off x="1117601" y="1148081"/>
            <a:ext cx="5843094" cy="51527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How can faculty demonstrate the value of their </a:t>
            </a:r>
            <a:r>
              <a:rPr lang="en-US" dirty="0" err="1"/>
              <a:t>ExL</a:t>
            </a:r>
            <a:r>
              <a:rPr lang="en-US" dirty="0"/>
              <a:t> activities?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“Nobody knows the troubles I’ve seen…”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Challenges:</a:t>
            </a:r>
          </a:p>
          <a:p>
            <a:pPr marL="34290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Flashy vs highly specialized – race car  vs  “Multiple regression analysis of mutations affecting pathogen phenotypes through comparative genomics analyses of viruses and bacteria and where they accumulate mutations in their genomes.”</a:t>
            </a:r>
          </a:p>
          <a:p>
            <a:pPr marL="34290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Discipline and industry silos</a:t>
            </a:r>
          </a:p>
          <a:p>
            <a:pPr marL="34290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It’s a translation issue Faculty need to be better story tellers</a:t>
            </a:r>
          </a:p>
          <a:p>
            <a:pPr marL="34290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Why does what you do matter outside your discipline?</a:t>
            </a:r>
          </a:p>
          <a:p>
            <a:pPr marL="34290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Relevance to students, faculty, administration, and the outside world</a:t>
            </a:r>
          </a:p>
          <a:p>
            <a:pPr marL="34290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Lack of resources</a:t>
            </a:r>
          </a:p>
        </p:txBody>
      </p:sp>
    </p:spTree>
    <p:extLst>
      <p:ext uri="{BB962C8B-B14F-4D97-AF65-F5344CB8AC3E}">
        <p14:creationId xmlns:p14="http://schemas.microsoft.com/office/powerpoint/2010/main" val="2676344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306705-DC71-4CE4-8F1D-A1CC2CC34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0DAC8FB-A162-44E3-A606-C855A03A5B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952" cy="686238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1BDEC81-16A7-4451-B893-C15000083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C46D6A8-3BB5-4959-BE37-5611070FF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6678" y="0"/>
            <a:ext cx="11145980" cy="6870723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Graphic 6" descr="Head with Gears">
            <a:extLst>
              <a:ext uri="{FF2B5EF4-FFF2-40B4-BE49-F238E27FC236}">
                <a16:creationId xmlns:a16="http://schemas.microsoft.com/office/drawing/2014/main" id="{0318E7BF-8A30-4B91-901D-6A1489003E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8042" y="791555"/>
            <a:ext cx="5287612" cy="528761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6F415-72C7-7A46-BEF7-C318AC4B8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3361" y="863600"/>
            <a:ext cx="5892984" cy="50435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Solutions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Premise – Purpose of our </a:t>
            </a:r>
            <a:r>
              <a:rPr lang="en-US" sz="2000" dirty="0" err="1"/>
              <a:t>ExL</a:t>
            </a:r>
            <a:r>
              <a:rPr lang="en-US" sz="2000" dirty="0"/>
              <a:t> activity is student development</a:t>
            </a:r>
          </a:p>
          <a:p>
            <a:pPr lvl="0"/>
            <a:r>
              <a:rPr lang="en-US" sz="2000" dirty="0"/>
              <a:t>How does this shape the desired learning outcomes?</a:t>
            </a:r>
          </a:p>
          <a:p>
            <a:pPr lvl="1"/>
            <a:r>
              <a:rPr lang="en-US" sz="2000" dirty="0"/>
              <a:t>Industry/discipline specific skills and knowledge</a:t>
            </a:r>
          </a:p>
          <a:p>
            <a:pPr lvl="1"/>
            <a:r>
              <a:rPr lang="en-US" sz="2000" dirty="0"/>
              <a:t>Transformation, to become lifelong learners</a:t>
            </a:r>
          </a:p>
          <a:p>
            <a:pPr lvl="0"/>
            <a:r>
              <a:rPr lang="en-US" sz="2000" dirty="0"/>
              <a:t>What part of a student’s identify are you trying to transform?</a:t>
            </a:r>
          </a:p>
          <a:p>
            <a:pPr lvl="0"/>
            <a:r>
              <a:rPr lang="en-US" sz="2000" dirty="0"/>
              <a:t>What can a student become as opposed to what can a student do?</a:t>
            </a:r>
          </a:p>
          <a:p>
            <a:pPr lvl="0"/>
            <a:r>
              <a:rPr lang="en-US" sz="2000" dirty="0"/>
              <a:t>Can they articulate the value of YOU are doing?</a:t>
            </a:r>
          </a:p>
          <a:p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100572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068B58-6F94-4AFF-A8A7-18573884D6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0DAC8FB-A162-44E3-A606-C855A03A5B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952" cy="686238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1BDEC81-16A7-4451-B893-C15000083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5B028C-7535-45E5-9D2C-32C50D0E0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542" y="729175"/>
            <a:ext cx="11099352" cy="5399650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6F1AA-5ED8-304C-886E-A14D2761A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684" y="1239520"/>
            <a:ext cx="6264396" cy="5868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Solutions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Interdisciplinarity. Find / create common outcomes</a:t>
            </a:r>
          </a:p>
          <a:p>
            <a:r>
              <a:rPr lang="en-US" sz="2000" dirty="0"/>
              <a:t>Learning communities built around common outcomes</a:t>
            </a:r>
          </a:p>
          <a:p>
            <a:r>
              <a:rPr lang="en-US" sz="2000" dirty="0"/>
              <a:t>Does your college or university have a forum for this kind of dialogue? Can you start one?</a:t>
            </a:r>
          </a:p>
          <a:p>
            <a:r>
              <a:rPr lang="en-US" sz="2000" dirty="0"/>
              <a:t>Opportunities like this – join the consortium</a:t>
            </a:r>
          </a:p>
          <a:p>
            <a:r>
              <a:rPr lang="en-US" sz="2000" dirty="0"/>
              <a:t>Student Conferences</a:t>
            </a:r>
          </a:p>
          <a:p>
            <a:r>
              <a:rPr lang="en-US" sz="2000" dirty="0"/>
              <a:t>“Three-minute theses”</a:t>
            </a:r>
          </a:p>
          <a:p>
            <a:r>
              <a:rPr lang="en-US" sz="2000" dirty="0"/>
              <a:t>What evidence are students required to produce? </a:t>
            </a:r>
          </a:p>
        </p:txBody>
      </p:sp>
      <p:pic>
        <p:nvPicPr>
          <p:cNvPr id="7" name="Graphic 6" descr="Classroom">
            <a:extLst>
              <a:ext uri="{FF2B5EF4-FFF2-40B4-BE49-F238E27FC236}">
                <a16:creationId xmlns:a16="http://schemas.microsoft.com/office/drawing/2014/main" id="{EBDD4BC2-628D-4DC3-8349-7C179E7932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75741" y="979332"/>
            <a:ext cx="4890576" cy="489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742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724097" y="1162050"/>
            <a:ext cx="107411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Additional November Summit </a:t>
            </a:r>
            <a:r>
              <a:rPr lang="en-US" sz="4000" b="1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Sessions Today</a:t>
            </a:r>
          </a:p>
          <a:p>
            <a:pPr algn="ctr"/>
            <a:endParaRPr lang="en-US" sz="4000" b="1" dirty="0">
              <a:solidFill>
                <a:schemeClr val="accent2"/>
              </a:solidFill>
              <a:latin typeface="Miriam" panose="020B0502050101010101" pitchFamily="34" charset="-79"/>
              <a:cs typeface="Miriam" panose="020B0502050101010101" pitchFamily="34" charset="-79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12pm: Experiential Learning Buy-in from Decision Makers</a:t>
            </a:r>
          </a:p>
          <a:p>
            <a:endParaRPr lang="en-US" sz="3200" b="1" dirty="0">
              <a:solidFill>
                <a:schemeClr val="accent2"/>
              </a:solidFill>
              <a:latin typeface="Miriam" panose="020B0502050101010101" pitchFamily="34" charset="-79"/>
              <a:cs typeface="Miriam" panose="020B0502050101010101" pitchFamily="34" charset="-79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1pm: Experiential Learning Research Opportunities</a:t>
            </a:r>
          </a:p>
        </p:txBody>
      </p:sp>
    </p:spTree>
    <p:extLst>
      <p:ext uri="{BB962C8B-B14F-4D97-AF65-F5344CB8AC3E}">
        <p14:creationId xmlns:p14="http://schemas.microsoft.com/office/powerpoint/2010/main" val="166341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318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Miriam</vt:lpstr>
      <vt:lpstr>Office Theme</vt:lpstr>
      <vt:lpstr>PowerPoint Presentation</vt:lpstr>
      <vt:lpstr>Agenda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Meghann Larkin</dc:creator>
  <cp:lastModifiedBy>Adrienne Chamberlain</cp:lastModifiedBy>
  <cp:revision>1</cp:revision>
  <dcterms:created xsi:type="dcterms:W3CDTF">2020-11-13T16:59:11Z</dcterms:created>
  <dcterms:modified xsi:type="dcterms:W3CDTF">2020-11-17T02:43:37Z</dcterms:modified>
</cp:coreProperties>
</file>