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5143500" type="screen16x9"/>
  <p:notesSz cx="6858000" cy="9144000"/>
  <p:embeddedFontLst>
    <p:embeddedFont>
      <p:font typeface="Average" panose="020B0604020202020204" charset="0"/>
      <p:regular r:id="rId30"/>
    </p:embeddedFont>
    <p:embeddedFont>
      <p:font typeface="Calibri" panose="020F0502020204030204" pitchFamily="34" charset="0"/>
      <p:regular r:id="rId31"/>
      <p:bold r:id="rId32"/>
      <p:italic r:id="rId33"/>
      <p:boldItalic r:id="rId34"/>
    </p:embeddedFont>
    <p:embeddedFont>
      <p:font typeface="Caveat" panose="020B0604020202020204" charset="0"/>
      <p:regular r:id="rId35"/>
      <p:bold r:id="rId36"/>
    </p:embeddedFont>
    <p:embeddedFont>
      <p:font typeface="Oswald" panose="020B0604020202020204" charset="0"/>
      <p:regular r:id="rId37"/>
      <p:bold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5.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9ec0c20b79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9ec0c20b79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9ec0c20b79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9ec0c20b79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9ec0c20b79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9ec0c20b79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9ec0c20b79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9ec0c20b79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a60bd8a07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a60bd8a07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a60bd8a073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a60bd8a073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a60bd8a073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a60bd8a073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53e051f8b8_0_2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53e051f8b8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53e051f8b8_0_2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53e051f8b8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53e051f8b8_0_2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53e051f8b8_0_2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53e051f8b8_0_1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53e051f8b8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a60bd8a264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a60bd8a26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3e051f8b8_0_2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53e051f8b8_0_2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53e051f8b8_0_1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53e051f8b8_0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53e051f8b8_0_2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53e051f8b8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53e051f8b8_0_2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53e051f8b8_0_2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a60bd8a264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a60bd8a264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a60bd8a264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a60bd8a26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9eec697b28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9eec697b2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a60bd8a26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a60bd8a26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9eec697b2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9eec697b2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53e051f8b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53e051f8b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53e051f8b8_0_1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53e051f8b8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53e051f8b8_0_1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53e051f8b8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9eec697b28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9eec697b2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9ec0c20b79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9ec0c20b79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671258" y="990800"/>
            <a:ext cx="7801500" cy="1730100"/>
          </a:xfrm>
          <a:prstGeom prst="rect">
            <a:avLst/>
          </a:prstGeom>
        </p:spPr>
        <p:txBody>
          <a:bodyPr spcFirstLastPara="1" wrap="square" lIns="91425" tIns="91425" rIns="91425" bIns="91425" anchor="b" anchorCtr="0">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5" name="Google Shape;15;p2"/>
          <p:cNvSpPr txBox="1">
            <a:spLocks noGrp="1"/>
          </p:cNvSpPr>
          <p:nvPr>
            <p:ph type="subTitle" idx="1"/>
          </p:nvPr>
        </p:nvSpPr>
        <p:spPr>
          <a:xfrm>
            <a:off x="671250" y="3174876"/>
            <a:ext cx="78015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 name="Google Shape;16;p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11"/>
          <p:cNvSpPr txBox="1">
            <a:spLocks noGrp="1"/>
          </p:cNvSpPr>
          <p:nvPr>
            <p:ph type="title" hasCustomPrompt="1"/>
          </p:nvPr>
        </p:nvSpPr>
        <p:spPr>
          <a:xfrm>
            <a:off x="311700" y="1255275"/>
            <a:ext cx="8520600" cy="18906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2" name="Google Shape;52;p11"/>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71250" y="2141250"/>
            <a:ext cx="7852200" cy="8610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5"/>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5" name="Google Shape;35;p7"/>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38" name="Google Shape;38;p8"/>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2" name="Google Shape;42;p9"/>
          <p:cNvSpPr txBox="1">
            <a:spLocks noGrp="1"/>
          </p:cNvSpPr>
          <p:nvPr>
            <p:ph type="title"/>
          </p:nvPr>
        </p:nvSpPr>
        <p:spPr>
          <a:xfrm>
            <a:off x="265500" y="1081400"/>
            <a:ext cx="4045200" cy="1710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3" name="Google Shape;43;p9"/>
          <p:cNvSpPr txBox="1">
            <a:spLocks noGrp="1"/>
          </p:cNvSpPr>
          <p:nvPr>
            <p:ph type="subTitle" idx="1"/>
          </p:nvPr>
        </p:nvSpPr>
        <p:spPr>
          <a:xfrm>
            <a:off x="265500" y="2845201"/>
            <a:ext cx="4045200" cy="134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5" name="Google Shape;45;p9"/>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Google Shape;48;p10"/>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marL="914400" lvl="1"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marL="1371600" lvl="2"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marL="1828800" lvl="3"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marL="2286000" lvl="4"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marL="2743200" lvl="5"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marL="3200400" lvl="6"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marL="3657600" lvl="7"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marL="4114800" lvl="8" indent="-3175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CCW0P73qtt8"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671258" y="990800"/>
            <a:ext cx="7801500" cy="1730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Using Writing to Prompt Reflection by Interns</a:t>
            </a:r>
            <a:endParaRPr/>
          </a:p>
        </p:txBody>
      </p:sp>
      <p:sp>
        <p:nvSpPr>
          <p:cNvPr id="60" name="Google Shape;60;p13"/>
          <p:cNvSpPr txBox="1">
            <a:spLocks noGrp="1"/>
          </p:cNvSpPr>
          <p:nvPr>
            <p:ph type="subTitle" idx="1"/>
          </p:nvPr>
        </p:nvSpPr>
        <p:spPr>
          <a:xfrm>
            <a:off x="311700" y="3226000"/>
            <a:ext cx="8520600" cy="1001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Trina Harding, English Internship Coordinator</a:t>
            </a:r>
            <a:endParaRPr/>
          </a:p>
          <a:p>
            <a:pPr marL="0" lvl="0" indent="0" algn="ctr" rtl="0">
              <a:spcBef>
                <a:spcPts val="0"/>
              </a:spcBef>
              <a:spcAft>
                <a:spcPts val="0"/>
              </a:spcAft>
              <a:buNone/>
            </a:pPr>
            <a:r>
              <a:rPr lang="en"/>
              <a:t>John Bennion, Experiential Writing Teacher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Mentors provide scaffolding that creates intention</a:t>
            </a:r>
            <a:endParaRPr/>
          </a:p>
        </p:txBody>
      </p:sp>
      <p:sp>
        <p:nvSpPr>
          <p:cNvPr id="123" name="Google Shape;123;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Heinrich et al. (2015) used reflective writing to help students synthesize what they learned. Evaluation of their writing showed that strong outcomes came from properly scaffolded instruction.</a:t>
            </a:r>
            <a:endParaRPr sz="3000"/>
          </a:p>
          <a:p>
            <a:pPr marL="0" lvl="0" indent="0" algn="l" rtl="0">
              <a:spcBef>
                <a:spcPts val="1600"/>
              </a:spcBef>
              <a:spcAft>
                <a:spcPts val="160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mentor and the intern create a small community: </a:t>
            </a:r>
            <a:endParaRPr/>
          </a:p>
        </p:txBody>
      </p:sp>
      <p:sp>
        <p:nvSpPr>
          <p:cNvPr id="129" name="Google Shape;129;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Reflection is a social activity, one enabled by speaking and writing (Seaman &amp; Rheingold, 2013). Dewey and Vygotsky long ago described the symbiotic relationship between individual and social construction of meaning (Dewey, 1916, 1925; Glassman, 2001; Vygotsky, 1934).</a:t>
            </a:r>
            <a:endParaRPr sz="3000">
              <a:latin typeface="Times New Roman"/>
              <a:ea typeface="Times New Roman"/>
              <a:cs typeface="Times New Roman"/>
              <a:sym typeface="Times New Roman"/>
            </a:endParaRPr>
          </a:p>
          <a:p>
            <a:pPr marL="0" lvl="0" indent="0" algn="l" rtl="0">
              <a:spcBef>
                <a:spcPts val="0"/>
              </a:spcBef>
              <a:spcAft>
                <a:spcPts val="160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Reflection is a recursive process</a:t>
            </a:r>
            <a:endParaRPr/>
          </a:p>
        </p:txBody>
      </p:sp>
      <p:sp>
        <p:nvSpPr>
          <p:cNvPr id="135" name="Google Shape;135;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000"/>
              <a:t>Seaman (2008) concludes that, if learning is synchronic, spontaneous, and complex, any curriculum that dogmatically relies on the Kolb Cycle sequence might miss taking advantage of the rich and holistic nature of human experience by focusing on its individualistic, mechanistic, and rationalistic aspects.</a:t>
            </a:r>
            <a:endParaRPr sz="3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Recursive</a:t>
            </a:r>
            <a:endParaRPr/>
          </a:p>
        </p:txBody>
      </p:sp>
      <p:pic>
        <p:nvPicPr>
          <p:cNvPr id="141" name="Google Shape;141;p25"/>
          <p:cNvPicPr preferRelativeResize="0"/>
          <p:nvPr/>
        </p:nvPicPr>
        <p:blipFill>
          <a:blip r:embed="rId3">
            <a:alphaModFix/>
          </a:blip>
          <a:stretch>
            <a:fillRect/>
          </a:stretch>
        </p:blipFill>
        <p:spPr>
          <a:xfrm>
            <a:off x="2130225" y="1184000"/>
            <a:ext cx="4883550" cy="30929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Adaptable</a:t>
            </a:r>
            <a:endParaRPr/>
          </a:p>
        </p:txBody>
      </p:sp>
      <p:sp>
        <p:nvSpPr>
          <p:cNvPr id="147" name="Google Shape;147;p26"/>
          <p:cNvSpPr txBox="1"/>
          <p:nvPr/>
        </p:nvSpPr>
        <p:spPr>
          <a:xfrm>
            <a:off x="311700" y="1407425"/>
            <a:ext cx="8388900" cy="340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F3F3F3"/>
                </a:solidFill>
              </a:rPr>
              <a:t>Mentoring and reflection experiences must adapt to </a:t>
            </a:r>
            <a:endParaRPr sz="2400">
              <a:solidFill>
                <a:srgbClr val="F3F3F3"/>
              </a:solidFill>
            </a:endParaRPr>
          </a:p>
          <a:p>
            <a:pPr marL="0" lvl="0" indent="0" algn="l" rtl="0">
              <a:spcBef>
                <a:spcPts val="0"/>
              </a:spcBef>
              <a:spcAft>
                <a:spcPts val="0"/>
              </a:spcAft>
              <a:buNone/>
            </a:pPr>
            <a:endParaRPr sz="2400">
              <a:solidFill>
                <a:srgbClr val="F3F3F3"/>
              </a:solidFill>
            </a:endParaRPr>
          </a:p>
          <a:p>
            <a:pPr marL="0" lvl="0" indent="0" algn="l" rtl="0">
              <a:spcBef>
                <a:spcPts val="0"/>
              </a:spcBef>
              <a:spcAft>
                <a:spcPts val="0"/>
              </a:spcAft>
              <a:buNone/>
            </a:pPr>
            <a:r>
              <a:rPr lang="en" sz="2400" u="sng">
                <a:solidFill>
                  <a:srgbClr val="F3F3F3"/>
                </a:solidFill>
              </a:rPr>
              <a:t>Varieties of experiential programs</a:t>
            </a:r>
            <a:r>
              <a:rPr lang="en" sz="2400">
                <a:solidFill>
                  <a:srgbClr val="F3F3F3"/>
                </a:solidFill>
              </a:rPr>
              <a:t>: </a:t>
            </a:r>
            <a:endParaRPr sz="2400">
              <a:solidFill>
                <a:srgbClr val="F3F3F3"/>
              </a:solidFill>
            </a:endParaRPr>
          </a:p>
          <a:p>
            <a:pPr marL="457200" lvl="0" indent="-381000" algn="l" rtl="0">
              <a:spcBef>
                <a:spcPts val="0"/>
              </a:spcBef>
              <a:spcAft>
                <a:spcPts val="0"/>
              </a:spcAft>
              <a:buClr>
                <a:srgbClr val="F3F3F3"/>
              </a:buClr>
              <a:buSzPts val="2400"/>
              <a:buChar char="●"/>
            </a:pPr>
            <a:r>
              <a:rPr lang="en" sz="2400">
                <a:solidFill>
                  <a:srgbClr val="F3F3F3"/>
                </a:solidFill>
              </a:rPr>
              <a:t>adventure/wilderness therapy, </a:t>
            </a:r>
            <a:endParaRPr sz="2400">
              <a:solidFill>
                <a:srgbClr val="F3F3F3"/>
              </a:solidFill>
            </a:endParaRPr>
          </a:p>
          <a:p>
            <a:pPr marL="457200" lvl="0" indent="-381000" algn="l" rtl="0">
              <a:spcBef>
                <a:spcPts val="0"/>
              </a:spcBef>
              <a:spcAft>
                <a:spcPts val="0"/>
              </a:spcAft>
              <a:buClr>
                <a:srgbClr val="F3F3F3"/>
              </a:buClr>
              <a:buSzPts val="2400"/>
              <a:buChar char="●"/>
            </a:pPr>
            <a:r>
              <a:rPr lang="en" sz="2400">
                <a:solidFill>
                  <a:srgbClr val="F3F3F3"/>
                </a:solidFill>
              </a:rPr>
              <a:t>internships, study abroad/field study, </a:t>
            </a:r>
            <a:endParaRPr sz="2400">
              <a:solidFill>
                <a:srgbClr val="F3F3F3"/>
              </a:solidFill>
            </a:endParaRPr>
          </a:p>
          <a:p>
            <a:pPr marL="457200" lvl="0" indent="-381000" algn="l" rtl="0">
              <a:spcBef>
                <a:spcPts val="0"/>
              </a:spcBef>
              <a:spcAft>
                <a:spcPts val="0"/>
              </a:spcAft>
              <a:buClr>
                <a:srgbClr val="F3F3F3"/>
              </a:buClr>
              <a:buSzPts val="2400"/>
              <a:buChar char="●"/>
            </a:pPr>
            <a:r>
              <a:rPr lang="en" sz="2400">
                <a:solidFill>
                  <a:srgbClr val="F3F3F3"/>
                </a:solidFill>
              </a:rPr>
              <a:t>experiential classrooms, </a:t>
            </a:r>
            <a:endParaRPr sz="2400">
              <a:solidFill>
                <a:srgbClr val="F3F3F3"/>
              </a:solidFill>
            </a:endParaRPr>
          </a:p>
          <a:p>
            <a:pPr marL="457200" lvl="0" indent="-381000" algn="l" rtl="0">
              <a:spcBef>
                <a:spcPts val="0"/>
              </a:spcBef>
              <a:spcAft>
                <a:spcPts val="0"/>
              </a:spcAft>
              <a:buClr>
                <a:srgbClr val="F3F3F3"/>
              </a:buClr>
              <a:buSzPts val="2400"/>
              <a:buChar char="●"/>
            </a:pPr>
            <a:r>
              <a:rPr lang="en" sz="2400">
                <a:solidFill>
                  <a:srgbClr val="F3F3F3"/>
                </a:solidFill>
              </a:rPr>
              <a:t>business organizational development</a:t>
            </a:r>
            <a:endParaRPr sz="2400">
              <a:solidFill>
                <a:srgbClr val="F3F3F3"/>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F3F3F3"/>
                </a:solidFill>
                <a:latin typeface="Calibri"/>
                <a:ea typeface="Calibri"/>
                <a:cs typeface="Calibri"/>
                <a:sym typeface="Calibri"/>
              </a:rPr>
              <a:t>Varieties of internships:</a:t>
            </a:r>
            <a:endParaRPr sz="3000">
              <a:solidFill>
                <a:srgbClr val="F3F3F3"/>
              </a:solidFill>
              <a:latin typeface="Calibri"/>
              <a:ea typeface="Calibri"/>
              <a:cs typeface="Calibri"/>
              <a:sym typeface="Calibri"/>
            </a:endParaRPr>
          </a:p>
          <a:p>
            <a:pPr marL="457200" lvl="0" indent="-419100" algn="l" rtl="0">
              <a:spcBef>
                <a:spcPts val="0"/>
              </a:spcBef>
              <a:spcAft>
                <a:spcPts val="0"/>
              </a:spcAft>
              <a:buClr>
                <a:srgbClr val="F3F3F3"/>
              </a:buClr>
              <a:buSzPts val="3000"/>
              <a:buFont typeface="Calibri"/>
              <a:buChar char="●"/>
            </a:pPr>
            <a:r>
              <a:rPr lang="en" sz="3000">
                <a:solidFill>
                  <a:srgbClr val="F3F3F3"/>
                </a:solidFill>
                <a:latin typeface="Calibri"/>
                <a:ea typeface="Calibri"/>
                <a:cs typeface="Calibri"/>
                <a:sym typeface="Calibri"/>
              </a:rPr>
              <a:t>science labs, </a:t>
            </a:r>
            <a:endParaRPr sz="3000">
              <a:solidFill>
                <a:srgbClr val="F3F3F3"/>
              </a:solidFill>
              <a:latin typeface="Calibri"/>
              <a:ea typeface="Calibri"/>
              <a:cs typeface="Calibri"/>
              <a:sym typeface="Calibri"/>
            </a:endParaRPr>
          </a:p>
          <a:p>
            <a:pPr marL="457200" lvl="0" indent="-419100" algn="l" rtl="0">
              <a:spcBef>
                <a:spcPts val="0"/>
              </a:spcBef>
              <a:spcAft>
                <a:spcPts val="0"/>
              </a:spcAft>
              <a:buClr>
                <a:srgbClr val="F3F3F3"/>
              </a:buClr>
              <a:buSzPts val="3000"/>
              <a:buFont typeface="Calibri"/>
              <a:buChar char="●"/>
            </a:pPr>
            <a:r>
              <a:rPr lang="en" sz="3000">
                <a:solidFill>
                  <a:srgbClr val="F3F3F3"/>
                </a:solidFill>
                <a:latin typeface="Calibri"/>
                <a:ea typeface="Calibri"/>
                <a:cs typeface="Calibri"/>
                <a:sym typeface="Calibri"/>
              </a:rPr>
              <a:t>international programs,</a:t>
            </a:r>
            <a:endParaRPr sz="3000">
              <a:solidFill>
                <a:srgbClr val="F3F3F3"/>
              </a:solidFill>
              <a:latin typeface="Calibri"/>
              <a:ea typeface="Calibri"/>
              <a:cs typeface="Calibri"/>
              <a:sym typeface="Calibri"/>
            </a:endParaRPr>
          </a:p>
          <a:p>
            <a:pPr marL="457200" lvl="0" indent="-419100" algn="l" rtl="0">
              <a:spcBef>
                <a:spcPts val="0"/>
              </a:spcBef>
              <a:spcAft>
                <a:spcPts val="0"/>
              </a:spcAft>
              <a:buClr>
                <a:srgbClr val="F3F3F3"/>
              </a:buClr>
              <a:buSzPts val="3000"/>
              <a:buFont typeface="Calibri"/>
              <a:buChar char="●"/>
            </a:pPr>
            <a:r>
              <a:rPr lang="en" sz="3000">
                <a:solidFill>
                  <a:srgbClr val="F3F3F3"/>
                </a:solidFill>
                <a:latin typeface="Calibri"/>
                <a:ea typeface="Calibri"/>
                <a:cs typeface="Calibri"/>
                <a:sym typeface="Calibri"/>
              </a:rPr>
              <a:t>on-campus internships,</a:t>
            </a:r>
            <a:endParaRPr sz="3000">
              <a:solidFill>
                <a:srgbClr val="F3F3F3"/>
              </a:solidFill>
              <a:latin typeface="Calibri"/>
              <a:ea typeface="Calibri"/>
              <a:cs typeface="Calibri"/>
              <a:sym typeface="Calibri"/>
            </a:endParaRPr>
          </a:p>
          <a:p>
            <a:pPr marL="457200" lvl="0" indent="-419100" algn="l" rtl="0">
              <a:spcBef>
                <a:spcPts val="0"/>
              </a:spcBef>
              <a:spcAft>
                <a:spcPts val="0"/>
              </a:spcAft>
              <a:buClr>
                <a:srgbClr val="F3F3F3"/>
              </a:buClr>
              <a:buSzPts val="3000"/>
              <a:buFont typeface="Calibri"/>
              <a:buChar char="●"/>
            </a:pPr>
            <a:r>
              <a:rPr lang="en" sz="3000">
                <a:solidFill>
                  <a:srgbClr val="F3F3F3"/>
                </a:solidFill>
                <a:latin typeface="Calibri"/>
                <a:ea typeface="Calibri"/>
                <a:cs typeface="Calibri"/>
                <a:sym typeface="Calibri"/>
              </a:rPr>
              <a:t>off-campus work, and</a:t>
            </a:r>
            <a:endParaRPr sz="3000">
              <a:solidFill>
                <a:srgbClr val="F3F3F3"/>
              </a:solidFill>
              <a:latin typeface="Calibri"/>
              <a:ea typeface="Calibri"/>
              <a:cs typeface="Calibri"/>
              <a:sym typeface="Calibri"/>
            </a:endParaRPr>
          </a:p>
          <a:p>
            <a:pPr marL="457200" lvl="0" indent="-419100" algn="l" rtl="0">
              <a:spcBef>
                <a:spcPts val="0"/>
              </a:spcBef>
              <a:spcAft>
                <a:spcPts val="0"/>
              </a:spcAft>
              <a:buClr>
                <a:srgbClr val="F3F3F3"/>
              </a:buClr>
              <a:buSzPts val="3000"/>
              <a:buFont typeface="Calibri"/>
              <a:buChar char="●"/>
            </a:pPr>
            <a:r>
              <a:rPr lang="en" sz="3000">
                <a:solidFill>
                  <a:srgbClr val="F3F3F3"/>
                </a:solidFill>
                <a:latin typeface="Calibri"/>
                <a:ea typeface="Calibri"/>
                <a:cs typeface="Calibri"/>
                <a:sym typeface="Calibri"/>
              </a:rPr>
              <a:t>practicums</a:t>
            </a:r>
            <a:endParaRPr sz="3000">
              <a:solidFill>
                <a:srgbClr val="F3F3F3"/>
              </a:solidFill>
              <a:latin typeface="Calibri"/>
              <a:ea typeface="Calibri"/>
              <a:cs typeface="Calibri"/>
              <a:sym typeface="Calibri"/>
            </a:endParaRPr>
          </a:p>
          <a:p>
            <a:pPr marL="0" lvl="0" indent="0" algn="l" rtl="0">
              <a:spcBef>
                <a:spcPts val="0"/>
              </a:spcBef>
              <a:spcAft>
                <a:spcPts val="160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F3F3F3"/>
                </a:solidFill>
                <a:latin typeface="Calibri"/>
                <a:ea typeface="Calibri"/>
                <a:cs typeface="Calibri"/>
                <a:sym typeface="Calibri"/>
              </a:rPr>
              <a:t>Varieties of individuals and individual experience:</a:t>
            </a:r>
            <a:endParaRPr sz="3000">
              <a:solidFill>
                <a:srgbClr val="F3F3F3"/>
              </a:solidFill>
              <a:latin typeface="Calibri"/>
              <a:ea typeface="Calibri"/>
              <a:cs typeface="Calibri"/>
              <a:sym typeface="Calibri"/>
            </a:endParaRPr>
          </a:p>
          <a:p>
            <a:pPr marL="457200" lvl="0" indent="0" algn="l" rtl="0">
              <a:spcBef>
                <a:spcPts val="0"/>
              </a:spcBef>
              <a:spcAft>
                <a:spcPts val="0"/>
              </a:spcAft>
              <a:buNone/>
            </a:pPr>
            <a:endParaRPr sz="3000">
              <a:solidFill>
                <a:srgbClr val="F3F3F3"/>
              </a:solidFill>
              <a:latin typeface="Times New Roman"/>
              <a:ea typeface="Times New Roman"/>
              <a:cs typeface="Times New Roman"/>
              <a:sym typeface="Times New Roman"/>
            </a:endParaRPr>
          </a:p>
          <a:p>
            <a:pPr marL="457200" lvl="0" indent="0" algn="l" rtl="0">
              <a:spcBef>
                <a:spcPts val="0"/>
              </a:spcBef>
              <a:spcAft>
                <a:spcPts val="0"/>
              </a:spcAft>
              <a:buNone/>
            </a:pPr>
            <a:r>
              <a:rPr lang="en" sz="3000">
                <a:solidFill>
                  <a:srgbClr val="F3F3F3"/>
                </a:solidFill>
                <a:latin typeface="Times New Roman"/>
                <a:ea typeface="Times New Roman"/>
                <a:cs typeface="Times New Roman"/>
                <a:sym typeface="Times New Roman"/>
              </a:rPr>
              <a:t>∞</a:t>
            </a:r>
            <a:endParaRPr sz="3000">
              <a:solidFill>
                <a:srgbClr val="F3F3F3"/>
              </a:solidFill>
              <a:latin typeface="Times New Roman"/>
              <a:ea typeface="Times New Roman"/>
              <a:cs typeface="Times New Roman"/>
              <a:sym typeface="Times New Roman"/>
            </a:endParaRPr>
          </a:p>
          <a:p>
            <a:pPr marL="0" lvl="0" indent="0" algn="l" rtl="0">
              <a:spcBef>
                <a:spcPts val="0"/>
              </a:spcBef>
              <a:spcAft>
                <a:spcPts val="160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Creating Intention</a:t>
            </a:r>
            <a:endParaRPr/>
          </a:p>
        </p:txBody>
      </p:sp>
      <p:sp>
        <p:nvSpPr>
          <p:cNvPr id="165" name="Google Shape;165;p29"/>
          <p:cNvSpPr txBox="1">
            <a:spLocks noGrp="1"/>
          </p:cNvSpPr>
          <p:nvPr>
            <p:ph type="body" idx="1"/>
          </p:nvPr>
        </p:nvSpPr>
        <p:spPr>
          <a:xfrm>
            <a:off x="311700" y="1188100"/>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900" b="1"/>
              <a:t>Foster student autonomy and buy-in</a:t>
            </a:r>
            <a:endParaRPr sz="1900" b="1"/>
          </a:p>
          <a:p>
            <a:pPr marL="457200" lvl="0" indent="-349250" algn="l" rtl="0">
              <a:spcBef>
                <a:spcPts val="1200"/>
              </a:spcBef>
              <a:spcAft>
                <a:spcPts val="0"/>
              </a:spcAft>
              <a:buSzPts val="1900"/>
              <a:buChar char="●"/>
            </a:pPr>
            <a:r>
              <a:rPr lang="en" sz="1900"/>
              <a:t>Students should understand the why of both the experience, AND the purpose and personal benefit of the reflection process in the course. </a:t>
            </a:r>
            <a:endParaRPr sz="1900"/>
          </a:p>
          <a:p>
            <a:pPr marL="457200" lvl="0" indent="-349250" algn="l" rtl="0">
              <a:spcBef>
                <a:spcPts val="0"/>
              </a:spcBef>
              <a:spcAft>
                <a:spcPts val="0"/>
              </a:spcAft>
              <a:buSzPts val="1900"/>
              <a:buChar char="●"/>
            </a:pPr>
            <a:r>
              <a:rPr lang="en" sz="1900"/>
              <a:t>Students should then be able to articulate the value they hope to gain from of the experience.</a:t>
            </a:r>
            <a:endParaRPr sz="1900"/>
          </a:p>
          <a:p>
            <a:pPr marL="457200" lvl="0" indent="-349250" algn="l" rtl="0">
              <a:spcBef>
                <a:spcPts val="0"/>
              </a:spcBef>
              <a:spcAft>
                <a:spcPts val="0"/>
              </a:spcAft>
              <a:buSzPts val="1900"/>
              <a:buChar char="●"/>
            </a:pPr>
            <a:r>
              <a:rPr lang="en" sz="1900"/>
              <a:t>Students should experience a sense of autonomy in this intention process as well as throughout the experience.</a:t>
            </a:r>
            <a:endParaRPr sz="1900"/>
          </a:p>
          <a:p>
            <a:pPr marL="0" lvl="0" indent="0" algn="l" rtl="0">
              <a:lnSpc>
                <a:spcPct val="115000"/>
              </a:lnSpc>
              <a:spcBef>
                <a:spcPts val="1200"/>
              </a:spcBef>
              <a:spcAft>
                <a:spcPts val="0"/>
              </a:spcAft>
              <a:buNone/>
            </a:pPr>
            <a:r>
              <a:rPr lang="en" sz="1700">
                <a:latin typeface="Times New Roman"/>
                <a:ea typeface="Times New Roman"/>
                <a:cs typeface="Times New Roman"/>
                <a:sym typeface="Times New Roman"/>
              </a:rPr>
              <a:t>Self-determination theory </a:t>
            </a:r>
            <a:r>
              <a:rPr lang="en" sz="1700" b="1">
                <a:latin typeface="Times New Roman"/>
                <a:ea typeface="Times New Roman"/>
                <a:cs typeface="Times New Roman"/>
                <a:sym typeface="Times New Roman"/>
              </a:rPr>
              <a:t>(</a:t>
            </a:r>
            <a:r>
              <a:rPr lang="en" sz="1700">
                <a:latin typeface="Times New Roman"/>
                <a:ea typeface="Times New Roman"/>
                <a:cs typeface="Times New Roman"/>
                <a:sym typeface="Times New Roman"/>
              </a:rPr>
              <a:t>Ryan and Deci, 2000)</a:t>
            </a:r>
            <a:endParaRPr sz="1700">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1700">
                <a:latin typeface="Times New Roman"/>
                <a:ea typeface="Times New Roman"/>
                <a:cs typeface="Times New Roman"/>
                <a:sym typeface="Times New Roman"/>
              </a:rPr>
              <a:t>Agentic Learning (Yanchar, 2011; Yanchar and Spackman, 2012)</a:t>
            </a:r>
            <a:endParaRPr sz="1700">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0"/>
          <p:cNvSpPr txBox="1"/>
          <p:nvPr/>
        </p:nvSpPr>
        <p:spPr>
          <a:xfrm>
            <a:off x="1788775" y="2104675"/>
            <a:ext cx="5566500" cy="495600"/>
          </a:xfrm>
          <a:prstGeom prst="rect">
            <a:avLst/>
          </a:prstGeom>
          <a:gradFill>
            <a:gsLst>
              <a:gs pos="0">
                <a:srgbClr val="FFFFFF"/>
              </a:gs>
              <a:gs pos="100000">
                <a:srgbClr val="B3B3B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verage"/>
              <a:ea typeface="Average"/>
              <a:cs typeface="Average"/>
              <a:sym typeface="Average"/>
            </a:endParaRPr>
          </a:p>
        </p:txBody>
      </p:sp>
      <p:sp>
        <p:nvSpPr>
          <p:cNvPr id="171" name="Google Shape;171;p30"/>
          <p:cNvSpPr txBox="1">
            <a:spLocks noGrp="1"/>
          </p:cNvSpPr>
          <p:nvPr>
            <p:ph type="body" idx="1"/>
          </p:nvPr>
        </p:nvSpPr>
        <p:spPr>
          <a:xfrm>
            <a:off x="311700" y="1288050"/>
            <a:ext cx="8520600" cy="49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Specific yet flexible prompts that allow for personally meaningful responses.</a:t>
            </a: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457200" lvl="0" indent="0" algn="l" rtl="0">
              <a:spcBef>
                <a:spcPts val="1600"/>
              </a:spcBef>
              <a:spcAft>
                <a:spcPts val="0"/>
              </a:spcAft>
              <a:buNone/>
            </a:pPr>
            <a:endParaRPr/>
          </a:p>
          <a:p>
            <a:pPr marL="0" lvl="0" indent="0" algn="l" rtl="0">
              <a:spcBef>
                <a:spcPts val="1600"/>
              </a:spcBef>
              <a:spcAft>
                <a:spcPts val="1600"/>
              </a:spcAft>
              <a:buNone/>
            </a:pPr>
            <a:endParaRPr/>
          </a:p>
        </p:txBody>
      </p:sp>
      <p:sp>
        <p:nvSpPr>
          <p:cNvPr id="172" name="Google Shape;172;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Prompting Reflection</a:t>
            </a:r>
            <a:endParaRPr/>
          </a:p>
        </p:txBody>
      </p:sp>
      <p:sp>
        <p:nvSpPr>
          <p:cNvPr id="173" name="Google Shape;173;p30"/>
          <p:cNvSpPr txBox="1">
            <a:spLocks noGrp="1"/>
          </p:cNvSpPr>
          <p:nvPr>
            <p:ph type="body" idx="1"/>
          </p:nvPr>
        </p:nvSpPr>
        <p:spPr>
          <a:xfrm>
            <a:off x="311700" y="1288050"/>
            <a:ext cx="8520600" cy="49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457200" lvl="0" indent="0" algn="l" rtl="0">
              <a:spcBef>
                <a:spcPts val="1600"/>
              </a:spcBef>
              <a:spcAft>
                <a:spcPts val="0"/>
              </a:spcAft>
              <a:buNone/>
            </a:pPr>
            <a:endParaRPr/>
          </a:p>
          <a:p>
            <a:pPr marL="0" lvl="0" indent="0" algn="l" rtl="0">
              <a:spcBef>
                <a:spcPts val="1600"/>
              </a:spcBef>
              <a:spcAft>
                <a:spcPts val="1600"/>
              </a:spcAft>
              <a:buNone/>
            </a:pPr>
            <a:endParaRPr/>
          </a:p>
        </p:txBody>
      </p:sp>
      <p:cxnSp>
        <p:nvCxnSpPr>
          <p:cNvPr id="174" name="Google Shape;174;p30"/>
          <p:cNvCxnSpPr/>
          <p:nvPr/>
        </p:nvCxnSpPr>
        <p:spPr>
          <a:xfrm rot="10800000" flipH="1">
            <a:off x="839613" y="2132350"/>
            <a:ext cx="7464900" cy="11700"/>
          </a:xfrm>
          <a:prstGeom prst="straightConnector1">
            <a:avLst/>
          </a:prstGeom>
          <a:noFill/>
          <a:ln w="28575" cap="flat" cmpd="sng">
            <a:solidFill>
              <a:schemeClr val="dk1"/>
            </a:solidFill>
            <a:prstDash val="solid"/>
            <a:round/>
            <a:headEnd type="stealth" w="med" len="med"/>
            <a:tailEnd type="stealth" w="med" len="med"/>
          </a:ln>
        </p:spPr>
      </p:cxnSp>
      <p:sp>
        <p:nvSpPr>
          <p:cNvPr id="175" name="Google Shape;175;p30"/>
          <p:cNvSpPr/>
          <p:nvPr/>
        </p:nvSpPr>
        <p:spPr>
          <a:xfrm>
            <a:off x="1091417" y="2091300"/>
            <a:ext cx="76500" cy="951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0"/>
          <p:cNvSpPr/>
          <p:nvPr/>
        </p:nvSpPr>
        <p:spPr>
          <a:xfrm>
            <a:off x="7976076" y="2091300"/>
            <a:ext cx="76500" cy="951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0"/>
          <p:cNvSpPr txBox="1"/>
          <p:nvPr/>
        </p:nvSpPr>
        <p:spPr>
          <a:xfrm>
            <a:off x="470563" y="2310300"/>
            <a:ext cx="1318200" cy="9024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dk1"/>
                </a:solidFill>
                <a:latin typeface="Caveat"/>
                <a:ea typeface="Caveat"/>
                <a:cs typeface="Caveat"/>
                <a:sym typeface="Caveat"/>
              </a:rPr>
              <a:t>Writing what the professor wants me to say</a:t>
            </a:r>
            <a:endParaRPr sz="1500">
              <a:solidFill>
                <a:schemeClr val="dk1"/>
              </a:solidFill>
              <a:latin typeface="Caveat"/>
              <a:ea typeface="Caveat"/>
              <a:cs typeface="Caveat"/>
              <a:sym typeface="Caveat"/>
            </a:endParaRPr>
          </a:p>
        </p:txBody>
      </p:sp>
      <p:cxnSp>
        <p:nvCxnSpPr>
          <p:cNvPr id="178" name="Google Shape;178;p30"/>
          <p:cNvCxnSpPr>
            <a:stCxn id="177" idx="0"/>
            <a:endCxn id="175" idx="1"/>
          </p:cNvCxnSpPr>
          <p:nvPr/>
        </p:nvCxnSpPr>
        <p:spPr>
          <a:xfrm rot="10800000">
            <a:off x="1102663" y="2105100"/>
            <a:ext cx="27000" cy="205200"/>
          </a:xfrm>
          <a:prstGeom prst="straightConnector1">
            <a:avLst/>
          </a:prstGeom>
          <a:noFill/>
          <a:ln w="9525" cap="flat" cmpd="sng">
            <a:solidFill>
              <a:schemeClr val="dk1"/>
            </a:solidFill>
            <a:prstDash val="solid"/>
            <a:round/>
            <a:headEnd type="none" w="med" len="med"/>
            <a:tailEnd type="none" w="med" len="med"/>
          </a:ln>
        </p:spPr>
      </p:cxnSp>
      <p:sp>
        <p:nvSpPr>
          <p:cNvPr id="179" name="Google Shape;179;p30"/>
          <p:cNvSpPr txBox="1"/>
          <p:nvPr/>
        </p:nvSpPr>
        <p:spPr>
          <a:xfrm>
            <a:off x="7355238" y="2336700"/>
            <a:ext cx="1318200" cy="9024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dk1"/>
                </a:solidFill>
                <a:latin typeface="Caveat"/>
                <a:ea typeface="Caveat"/>
                <a:cs typeface="Caveat"/>
                <a:sym typeface="Caveat"/>
              </a:rPr>
              <a:t>Writing whatever pops into my head </a:t>
            </a:r>
            <a:endParaRPr sz="1500">
              <a:solidFill>
                <a:schemeClr val="dk1"/>
              </a:solidFill>
              <a:latin typeface="Caveat"/>
              <a:ea typeface="Caveat"/>
              <a:cs typeface="Caveat"/>
              <a:sym typeface="Caveat"/>
            </a:endParaRPr>
          </a:p>
        </p:txBody>
      </p:sp>
      <p:cxnSp>
        <p:nvCxnSpPr>
          <p:cNvPr id="180" name="Google Shape;180;p30"/>
          <p:cNvCxnSpPr>
            <a:stCxn id="176" idx="1"/>
            <a:endCxn id="179" idx="0"/>
          </p:cNvCxnSpPr>
          <p:nvPr/>
        </p:nvCxnSpPr>
        <p:spPr>
          <a:xfrm>
            <a:off x="7987280" y="2105227"/>
            <a:ext cx="27000" cy="231600"/>
          </a:xfrm>
          <a:prstGeom prst="straightConnector1">
            <a:avLst/>
          </a:prstGeom>
          <a:noFill/>
          <a:ln w="9525" cap="flat" cmpd="sng">
            <a:solidFill>
              <a:schemeClr val="dk1"/>
            </a:solidFill>
            <a:prstDash val="solid"/>
            <a:round/>
            <a:headEnd type="none" w="med" len="med"/>
            <a:tailEnd type="none" w="med" len="med"/>
          </a:ln>
        </p:spPr>
      </p:cxnSp>
      <p:sp>
        <p:nvSpPr>
          <p:cNvPr id="181" name="Google Shape;181;p30"/>
          <p:cNvSpPr txBox="1"/>
          <p:nvPr/>
        </p:nvSpPr>
        <p:spPr>
          <a:xfrm>
            <a:off x="2060762" y="3124650"/>
            <a:ext cx="5116500" cy="1629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600">
              <a:solidFill>
                <a:schemeClr val="accent3"/>
              </a:solidFill>
              <a:latin typeface="Average"/>
              <a:ea typeface="Average"/>
              <a:cs typeface="Average"/>
              <a:sym typeface="Average"/>
            </a:endParaRPr>
          </a:p>
          <a:p>
            <a:pPr marL="0" lvl="0" indent="0" algn="l" rtl="0">
              <a:lnSpc>
                <a:spcPct val="115000"/>
              </a:lnSpc>
              <a:spcBef>
                <a:spcPts val="1600"/>
              </a:spcBef>
              <a:spcAft>
                <a:spcPts val="1600"/>
              </a:spcAft>
              <a:buNone/>
            </a:pPr>
            <a:r>
              <a:rPr lang="en" sz="1600">
                <a:solidFill>
                  <a:schemeClr val="accent3"/>
                </a:solidFill>
                <a:latin typeface="Average"/>
                <a:ea typeface="Average"/>
                <a:cs typeface="Average"/>
                <a:sym typeface="Average"/>
              </a:rPr>
              <a:t>Our job is to create the space and provide the support to allow the best opportunity for students to create meaning.</a:t>
            </a:r>
            <a:endParaRPr sz="1600">
              <a:solidFill>
                <a:schemeClr val="accent3"/>
              </a:solidFill>
              <a:latin typeface="Average"/>
              <a:ea typeface="Average"/>
              <a:cs typeface="Average"/>
              <a:sym typeface="Average"/>
            </a:endParaRPr>
          </a:p>
        </p:txBody>
      </p:sp>
      <p:sp>
        <p:nvSpPr>
          <p:cNvPr id="182" name="Google Shape;182;p30"/>
          <p:cNvSpPr txBox="1"/>
          <p:nvPr/>
        </p:nvSpPr>
        <p:spPr>
          <a:xfrm>
            <a:off x="3286303" y="2091300"/>
            <a:ext cx="2450400" cy="495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500">
                <a:solidFill>
                  <a:schemeClr val="accent5"/>
                </a:solidFill>
                <a:latin typeface="Oswald"/>
                <a:ea typeface="Oswald"/>
                <a:cs typeface="Oswald"/>
                <a:sym typeface="Oswald"/>
              </a:rPr>
              <a:t>MEANING</a:t>
            </a:r>
            <a:endParaRPr sz="3500">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Prompting Reflection</a:t>
            </a:r>
            <a:endParaRPr/>
          </a:p>
        </p:txBody>
      </p:sp>
      <p:sp>
        <p:nvSpPr>
          <p:cNvPr id="188" name="Google Shape;188;p31"/>
          <p:cNvSpPr txBox="1">
            <a:spLocks noGrp="1"/>
          </p:cNvSpPr>
          <p:nvPr>
            <p:ph type="body" idx="1"/>
          </p:nvPr>
        </p:nvSpPr>
        <p:spPr>
          <a:xfrm>
            <a:off x="311700" y="1135650"/>
            <a:ext cx="8520600" cy="187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Specific yet flexible prompts that allow for personally meaningful responses.</a:t>
            </a: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457200" lvl="0" indent="0" algn="l" rtl="0">
              <a:spcBef>
                <a:spcPts val="1600"/>
              </a:spcBef>
              <a:spcAft>
                <a:spcPts val="0"/>
              </a:spcAft>
              <a:buNone/>
            </a:pPr>
            <a:endParaRPr/>
          </a:p>
          <a:p>
            <a:pPr marL="0" lvl="0" indent="0" algn="l" rtl="0">
              <a:spcBef>
                <a:spcPts val="1600"/>
              </a:spcBef>
              <a:spcAft>
                <a:spcPts val="1600"/>
              </a:spcAft>
              <a:buNone/>
            </a:pPr>
            <a:endParaRPr/>
          </a:p>
        </p:txBody>
      </p:sp>
      <p:cxnSp>
        <p:nvCxnSpPr>
          <p:cNvPr id="189" name="Google Shape;189;p31"/>
          <p:cNvCxnSpPr/>
          <p:nvPr/>
        </p:nvCxnSpPr>
        <p:spPr>
          <a:xfrm rot="10800000" flipH="1">
            <a:off x="839613" y="1751350"/>
            <a:ext cx="7464900" cy="11700"/>
          </a:xfrm>
          <a:prstGeom prst="straightConnector1">
            <a:avLst/>
          </a:prstGeom>
          <a:noFill/>
          <a:ln w="28575" cap="flat" cmpd="sng">
            <a:solidFill>
              <a:schemeClr val="dk1"/>
            </a:solidFill>
            <a:prstDash val="solid"/>
            <a:round/>
            <a:headEnd type="stealth" w="med" len="med"/>
            <a:tailEnd type="stealth" w="med" len="med"/>
          </a:ln>
        </p:spPr>
      </p:cxnSp>
      <p:sp>
        <p:nvSpPr>
          <p:cNvPr id="190" name="Google Shape;190;p31"/>
          <p:cNvSpPr/>
          <p:nvPr/>
        </p:nvSpPr>
        <p:spPr>
          <a:xfrm>
            <a:off x="1091417" y="1710300"/>
            <a:ext cx="76500" cy="951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1"/>
          <p:cNvSpPr/>
          <p:nvPr/>
        </p:nvSpPr>
        <p:spPr>
          <a:xfrm>
            <a:off x="7976076" y="1710300"/>
            <a:ext cx="76500" cy="951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1"/>
          <p:cNvSpPr txBox="1"/>
          <p:nvPr/>
        </p:nvSpPr>
        <p:spPr>
          <a:xfrm>
            <a:off x="470563" y="1929300"/>
            <a:ext cx="1318200" cy="9024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dk1"/>
                </a:solidFill>
                <a:latin typeface="Caveat"/>
                <a:ea typeface="Caveat"/>
                <a:cs typeface="Caveat"/>
                <a:sym typeface="Caveat"/>
              </a:rPr>
              <a:t>Writing what the professor wants me to say</a:t>
            </a:r>
            <a:endParaRPr sz="1500">
              <a:solidFill>
                <a:schemeClr val="dk1"/>
              </a:solidFill>
              <a:latin typeface="Caveat"/>
              <a:ea typeface="Caveat"/>
              <a:cs typeface="Caveat"/>
              <a:sym typeface="Caveat"/>
            </a:endParaRPr>
          </a:p>
        </p:txBody>
      </p:sp>
      <p:cxnSp>
        <p:nvCxnSpPr>
          <p:cNvPr id="193" name="Google Shape;193;p31"/>
          <p:cNvCxnSpPr>
            <a:stCxn id="192" idx="0"/>
            <a:endCxn id="190" idx="1"/>
          </p:cNvCxnSpPr>
          <p:nvPr/>
        </p:nvCxnSpPr>
        <p:spPr>
          <a:xfrm rot="10800000">
            <a:off x="1102663" y="1724100"/>
            <a:ext cx="27000" cy="205200"/>
          </a:xfrm>
          <a:prstGeom prst="straightConnector1">
            <a:avLst/>
          </a:prstGeom>
          <a:noFill/>
          <a:ln w="9525" cap="flat" cmpd="sng">
            <a:solidFill>
              <a:schemeClr val="dk1"/>
            </a:solidFill>
            <a:prstDash val="solid"/>
            <a:round/>
            <a:headEnd type="none" w="med" len="med"/>
            <a:tailEnd type="none" w="med" len="med"/>
          </a:ln>
        </p:spPr>
      </p:cxnSp>
      <p:sp>
        <p:nvSpPr>
          <p:cNvPr id="194" name="Google Shape;194;p31"/>
          <p:cNvSpPr txBox="1"/>
          <p:nvPr/>
        </p:nvSpPr>
        <p:spPr>
          <a:xfrm>
            <a:off x="7355238" y="1955700"/>
            <a:ext cx="1318200" cy="9024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dk1"/>
                </a:solidFill>
                <a:latin typeface="Caveat"/>
                <a:ea typeface="Caveat"/>
                <a:cs typeface="Caveat"/>
                <a:sym typeface="Caveat"/>
              </a:rPr>
              <a:t>Writing whatever pops into my head </a:t>
            </a:r>
            <a:endParaRPr sz="1500">
              <a:solidFill>
                <a:schemeClr val="dk1"/>
              </a:solidFill>
              <a:latin typeface="Caveat"/>
              <a:ea typeface="Caveat"/>
              <a:cs typeface="Caveat"/>
              <a:sym typeface="Caveat"/>
            </a:endParaRPr>
          </a:p>
        </p:txBody>
      </p:sp>
      <p:cxnSp>
        <p:nvCxnSpPr>
          <p:cNvPr id="195" name="Google Shape;195;p31"/>
          <p:cNvCxnSpPr>
            <a:stCxn id="191" idx="1"/>
            <a:endCxn id="194" idx="0"/>
          </p:cNvCxnSpPr>
          <p:nvPr/>
        </p:nvCxnSpPr>
        <p:spPr>
          <a:xfrm>
            <a:off x="7987280" y="1724227"/>
            <a:ext cx="27000" cy="231600"/>
          </a:xfrm>
          <a:prstGeom prst="straightConnector1">
            <a:avLst/>
          </a:prstGeom>
          <a:noFill/>
          <a:ln w="9525" cap="flat" cmpd="sng">
            <a:solidFill>
              <a:schemeClr val="dk1"/>
            </a:solidFill>
            <a:prstDash val="solid"/>
            <a:round/>
            <a:headEnd type="none" w="med" len="med"/>
            <a:tailEnd type="none" w="med" len="med"/>
          </a:ln>
        </p:spPr>
      </p:cxnSp>
      <p:cxnSp>
        <p:nvCxnSpPr>
          <p:cNvPr id="196" name="Google Shape;196;p31"/>
          <p:cNvCxnSpPr/>
          <p:nvPr/>
        </p:nvCxnSpPr>
        <p:spPr>
          <a:xfrm rot="10800000" flipH="1">
            <a:off x="2268875" y="1773500"/>
            <a:ext cx="3744600" cy="1464600"/>
          </a:xfrm>
          <a:prstGeom prst="straightConnector1">
            <a:avLst/>
          </a:prstGeom>
          <a:noFill/>
          <a:ln w="9525" cap="flat" cmpd="sng">
            <a:solidFill>
              <a:schemeClr val="dk2"/>
            </a:solidFill>
            <a:prstDash val="solid"/>
            <a:round/>
            <a:headEnd type="none" w="med" len="med"/>
            <a:tailEnd type="none" w="med" len="med"/>
          </a:ln>
        </p:spPr>
      </p:cxnSp>
      <p:cxnSp>
        <p:nvCxnSpPr>
          <p:cNvPr id="197" name="Google Shape;197;p31"/>
          <p:cNvCxnSpPr/>
          <p:nvPr/>
        </p:nvCxnSpPr>
        <p:spPr>
          <a:xfrm rot="10800000" flipH="1">
            <a:off x="2279875" y="1784250"/>
            <a:ext cx="2302200" cy="1729200"/>
          </a:xfrm>
          <a:prstGeom prst="straightConnector1">
            <a:avLst/>
          </a:prstGeom>
          <a:noFill/>
          <a:ln w="9525" cap="flat" cmpd="sng">
            <a:solidFill>
              <a:schemeClr val="dk2"/>
            </a:solidFill>
            <a:prstDash val="solid"/>
            <a:round/>
            <a:headEnd type="none" w="med" len="med"/>
            <a:tailEnd type="none" w="med" len="med"/>
          </a:ln>
        </p:spPr>
      </p:cxnSp>
      <p:cxnSp>
        <p:nvCxnSpPr>
          <p:cNvPr id="198" name="Google Shape;198;p31"/>
          <p:cNvCxnSpPr/>
          <p:nvPr/>
        </p:nvCxnSpPr>
        <p:spPr>
          <a:xfrm rot="10800000" flipH="1">
            <a:off x="2290900" y="1773200"/>
            <a:ext cx="3117000" cy="2268900"/>
          </a:xfrm>
          <a:prstGeom prst="straightConnector1">
            <a:avLst/>
          </a:prstGeom>
          <a:noFill/>
          <a:ln w="9525" cap="flat" cmpd="sng">
            <a:solidFill>
              <a:schemeClr val="dk2"/>
            </a:solidFill>
            <a:prstDash val="solid"/>
            <a:round/>
            <a:headEnd type="none" w="med" len="med"/>
            <a:tailEnd type="none" w="med" len="med"/>
          </a:ln>
        </p:spPr>
      </p:cxnSp>
      <p:sp>
        <p:nvSpPr>
          <p:cNvPr id="199" name="Google Shape;199;p31"/>
          <p:cNvSpPr txBox="1"/>
          <p:nvPr/>
        </p:nvSpPr>
        <p:spPr>
          <a:xfrm>
            <a:off x="2013762" y="3006750"/>
            <a:ext cx="5116500" cy="1629900"/>
          </a:xfrm>
          <a:prstGeom prst="rect">
            <a:avLst/>
          </a:prstGeom>
          <a:noFill/>
          <a:ln>
            <a:noFill/>
          </a:ln>
        </p:spPr>
        <p:txBody>
          <a:bodyPr spcFirstLastPara="1" wrap="square" lIns="91425" tIns="91425" rIns="91425" bIns="91425" anchor="t" anchorCtr="0">
            <a:noAutofit/>
          </a:bodyPr>
          <a:lstStyle/>
          <a:p>
            <a:pPr marL="457200" lvl="0" indent="-330200" algn="l" rtl="0">
              <a:lnSpc>
                <a:spcPct val="115000"/>
              </a:lnSpc>
              <a:spcBef>
                <a:spcPts val="0"/>
              </a:spcBef>
              <a:spcAft>
                <a:spcPts val="0"/>
              </a:spcAft>
              <a:buClr>
                <a:schemeClr val="accent3"/>
              </a:buClr>
              <a:buSzPts val="1600"/>
              <a:buFont typeface="Average"/>
              <a:buChar char="●"/>
            </a:pPr>
            <a:r>
              <a:rPr lang="en" sz="1600">
                <a:solidFill>
                  <a:schemeClr val="accent3"/>
                </a:solidFill>
                <a:latin typeface="Average"/>
                <a:ea typeface="Average"/>
                <a:cs typeface="Average"/>
                <a:sym typeface="Average"/>
              </a:rPr>
              <a:t>Consider writing about (list several options)</a:t>
            </a:r>
            <a:endParaRPr sz="1600">
              <a:solidFill>
                <a:schemeClr val="accent3"/>
              </a:solidFill>
              <a:latin typeface="Average"/>
              <a:ea typeface="Average"/>
              <a:cs typeface="Average"/>
              <a:sym typeface="Average"/>
            </a:endParaRPr>
          </a:p>
          <a:p>
            <a:pPr marL="457200" lvl="0" indent="-330200" algn="l" rtl="0">
              <a:lnSpc>
                <a:spcPct val="115000"/>
              </a:lnSpc>
              <a:spcBef>
                <a:spcPts val="0"/>
              </a:spcBef>
              <a:spcAft>
                <a:spcPts val="0"/>
              </a:spcAft>
              <a:buClr>
                <a:schemeClr val="accent3"/>
              </a:buClr>
              <a:buSzPts val="1600"/>
              <a:buFont typeface="Average"/>
              <a:buChar char="●"/>
            </a:pPr>
            <a:r>
              <a:rPr lang="en" sz="1600">
                <a:solidFill>
                  <a:schemeClr val="accent3"/>
                </a:solidFill>
                <a:latin typeface="Average"/>
                <a:ea typeface="Average"/>
                <a:cs typeface="Average"/>
                <a:sym typeface="Average"/>
              </a:rPr>
              <a:t>Talk about how you are progressing toward the goals you have set. Adjust your goals as necessary.</a:t>
            </a:r>
            <a:endParaRPr sz="1600">
              <a:solidFill>
                <a:schemeClr val="accent3"/>
              </a:solidFill>
              <a:latin typeface="Average"/>
              <a:ea typeface="Average"/>
              <a:cs typeface="Average"/>
              <a:sym typeface="Average"/>
            </a:endParaRPr>
          </a:p>
          <a:p>
            <a:pPr marL="457200" lvl="0" indent="-330200" algn="l" rtl="0">
              <a:lnSpc>
                <a:spcPct val="115000"/>
              </a:lnSpc>
              <a:spcBef>
                <a:spcPts val="0"/>
              </a:spcBef>
              <a:spcAft>
                <a:spcPts val="0"/>
              </a:spcAft>
              <a:buClr>
                <a:schemeClr val="accent3"/>
              </a:buClr>
              <a:buSzPts val="1600"/>
              <a:buFont typeface="Average"/>
              <a:buChar char="●"/>
            </a:pPr>
            <a:r>
              <a:rPr lang="en" sz="1600">
                <a:solidFill>
                  <a:schemeClr val="accent3"/>
                </a:solidFill>
                <a:latin typeface="Average"/>
                <a:ea typeface="Average"/>
                <a:cs typeface="Average"/>
                <a:sym typeface="Average"/>
              </a:rPr>
              <a:t>Look for connections between the work you are doing, the culture you are immersed in, and the literature you are reading.</a:t>
            </a:r>
            <a:endParaRPr sz="1600">
              <a:latin typeface="Average"/>
              <a:ea typeface="Average"/>
              <a:cs typeface="Average"/>
              <a:sym typeface="Averag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subTitle" idx="1"/>
          </p:nvPr>
        </p:nvSpPr>
        <p:spPr>
          <a:xfrm>
            <a:off x="671250" y="4370125"/>
            <a:ext cx="7801500" cy="559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experientialwriting.byu.edu</a:t>
            </a:r>
            <a:endParaRPr/>
          </a:p>
        </p:txBody>
      </p:sp>
      <p:pic>
        <p:nvPicPr>
          <p:cNvPr id="66" name="Google Shape;66;p14"/>
          <p:cNvPicPr preferRelativeResize="0"/>
          <p:nvPr/>
        </p:nvPicPr>
        <p:blipFill>
          <a:blip r:embed="rId3">
            <a:alphaModFix/>
          </a:blip>
          <a:stretch>
            <a:fillRect/>
          </a:stretch>
        </p:blipFill>
        <p:spPr>
          <a:xfrm>
            <a:off x="1009700" y="336325"/>
            <a:ext cx="6946776" cy="403379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2"/>
          <p:cNvSpPr/>
          <p:nvPr/>
        </p:nvSpPr>
        <p:spPr>
          <a:xfrm>
            <a:off x="714413" y="4308450"/>
            <a:ext cx="7715100" cy="4716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Narrative Framework</a:t>
            </a:r>
            <a:endParaRPr/>
          </a:p>
        </p:txBody>
      </p:sp>
      <p:sp>
        <p:nvSpPr>
          <p:cNvPr id="206" name="Google Shape;206;p32"/>
          <p:cNvSpPr txBox="1">
            <a:spLocks noGrp="1"/>
          </p:cNvSpPr>
          <p:nvPr>
            <p:ph type="body" idx="1"/>
          </p:nvPr>
        </p:nvSpPr>
        <p:spPr>
          <a:xfrm>
            <a:off x="781988" y="4308450"/>
            <a:ext cx="7647600" cy="4716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050">
                <a:solidFill>
                  <a:schemeClr val="lt1"/>
                </a:solidFill>
              </a:rPr>
              <a:t>I love these assignments, and think about them often throughout the weeks. . . .This class has been so fulfilling and enriching. </a:t>
            </a:r>
            <a:endParaRPr sz="1050">
              <a:solidFill>
                <a:schemeClr val="lt1"/>
              </a:solidFill>
            </a:endParaRPr>
          </a:p>
          <a:p>
            <a:pPr marL="0" lvl="0" indent="0" algn="l" rtl="0">
              <a:lnSpc>
                <a:spcPct val="100000"/>
              </a:lnSpc>
              <a:spcBef>
                <a:spcPts val="0"/>
              </a:spcBef>
              <a:spcAft>
                <a:spcPts val="0"/>
              </a:spcAft>
              <a:buNone/>
            </a:pPr>
            <a:r>
              <a:rPr lang="en" sz="1050" i="1">
                <a:solidFill>
                  <a:schemeClr val="lt1"/>
                </a:solidFill>
              </a:rPr>
              <a:t>(Fall 2019-Scottish Parliament Intern)</a:t>
            </a:r>
            <a:endParaRPr>
              <a:solidFill>
                <a:schemeClr val="lt1"/>
              </a:solidFill>
            </a:endParaRPr>
          </a:p>
        </p:txBody>
      </p:sp>
      <p:sp>
        <p:nvSpPr>
          <p:cNvPr id="207" name="Google Shape;207;p32"/>
          <p:cNvSpPr txBox="1"/>
          <p:nvPr/>
        </p:nvSpPr>
        <p:spPr>
          <a:xfrm>
            <a:off x="452225" y="1269288"/>
            <a:ext cx="7874700" cy="27876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Clr>
                <a:schemeClr val="accent3"/>
              </a:buClr>
              <a:buSzPts val="1400"/>
              <a:buChar char="●"/>
            </a:pPr>
            <a:r>
              <a:rPr lang="en" sz="1700">
                <a:solidFill>
                  <a:schemeClr val="accent3"/>
                </a:solidFill>
                <a:latin typeface="Times New Roman"/>
                <a:ea typeface="Times New Roman"/>
                <a:cs typeface="Times New Roman"/>
                <a:sym typeface="Times New Roman"/>
              </a:rPr>
              <a:t> </a:t>
            </a:r>
            <a:r>
              <a:rPr lang="en" sz="2100">
                <a:solidFill>
                  <a:schemeClr val="accent3"/>
                </a:solidFill>
                <a:latin typeface="Average"/>
                <a:ea typeface="Average"/>
                <a:cs typeface="Average"/>
                <a:sym typeface="Average"/>
              </a:rPr>
              <a:t>Always has an audience, real or imagined</a:t>
            </a:r>
            <a:endParaRPr sz="2100">
              <a:solidFill>
                <a:schemeClr val="accent3"/>
              </a:solidFill>
              <a:latin typeface="Average"/>
              <a:ea typeface="Average"/>
              <a:cs typeface="Average"/>
              <a:sym typeface="Average"/>
            </a:endParaRPr>
          </a:p>
          <a:p>
            <a:pPr marL="457200" lvl="0" indent="-317500" algn="l" rtl="0">
              <a:lnSpc>
                <a:spcPct val="115000"/>
              </a:lnSpc>
              <a:spcBef>
                <a:spcPts val="0"/>
              </a:spcBef>
              <a:spcAft>
                <a:spcPts val="0"/>
              </a:spcAft>
              <a:buClr>
                <a:schemeClr val="accent3"/>
              </a:buClr>
              <a:buSzPts val="1400"/>
              <a:buChar char="●"/>
            </a:pPr>
            <a:r>
              <a:rPr lang="en" sz="1700">
                <a:solidFill>
                  <a:schemeClr val="accent3"/>
                </a:solidFill>
                <a:latin typeface="Average"/>
                <a:ea typeface="Average"/>
                <a:cs typeface="Average"/>
                <a:sym typeface="Average"/>
              </a:rPr>
              <a:t> </a:t>
            </a:r>
            <a:r>
              <a:rPr lang="en" sz="2100">
                <a:solidFill>
                  <a:schemeClr val="accent3"/>
                </a:solidFill>
                <a:latin typeface="Average"/>
                <a:ea typeface="Average"/>
                <a:cs typeface="Average"/>
                <a:sym typeface="Average"/>
              </a:rPr>
              <a:t>“Has work to do” (p. 4), or is written for a purpose</a:t>
            </a:r>
            <a:endParaRPr sz="2100">
              <a:solidFill>
                <a:schemeClr val="accent3"/>
              </a:solidFill>
              <a:latin typeface="Average"/>
              <a:ea typeface="Average"/>
              <a:cs typeface="Average"/>
              <a:sym typeface="Average"/>
            </a:endParaRPr>
          </a:p>
          <a:p>
            <a:pPr marL="457200" lvl="0" indent="-317500" algn="l" rtl="0">
              <a:lnSpc>
                <a:spcPct val="115000"/>
              </a:lnSpc>
              <a:spcBef>
                <a:spcPts val="0"/>
              </a:spcBef>
              <a:spcAft>
                <a:spcPts val="0"/>
              </a:spcAft>
              <a:buClr>
                <a:schemeClr val="accent3"/>
              </a:buClr>
              <a:buSzPts val="1400"/>
              <a:buChar char="●"/>
            </a:pPr>
            <a:r>
              <a:rPr lang="en" sz="2100">
                <a:solidFill>
                  <a:schemeClr val="accent3"/>
                </a:solidFill>
                <a:latin typeface="Average"/>
                <a:ea typeface="Average"/>
                <a:cs typeface="Average"/>
                <a:sym typeface="Average"/>
              </a:rPr>
              <a:t>Follows a story structure</a:t>
            </a:r>
            <a:endParaRPr sz="2100">
              <a:solidFill>
                <a:schemeClr val="accent3"/>
              </a:solidFill>
              <a:latin typeface="Average"/>
              <a:ea typeface="Average"/>
              <a:cs typeface="Average"/>
              <a:sym typeface="Average"/>
            </a:endParaRPr>
          </a:p>
          <a:p>
            <a:pPr marL="457200" lvl="0" indent="-317500" algn="l" rtl="0">
              <a:lnSpc>
                <a:spcPct val="115000"/>
              </a:lnSpc>
              <a:spcBef>
                <a:spcPts val="0"/>
              </a:spcBef>
              <a:spcAft>
                <a:spcPts val="0"/>
              </a:spcAft>
              <a:buClr>
                <a:schemeClr val="accent3"/>
              </a:buClr>
              <a:buSzPts val="1400"/>
              <a:buChar char="●"/>
            </a:pPr>
            <a:r>
              <a:rPr lang="en" sz="2100">
                <a:solidFill>
                  <a:schemeClr val="accent3"/>
                </a:solidFill>
                <a:latin typeface="Average"/>
                <a:ea typeface="Average"/>
                <a:cs typeface="Average"/>
                <a:sym typeface="Average"/>
              </a:rPr>
              <a:t>Adds details (color, spice, texture) to the story</a:t>
            </a:r>
            <a:endParaRPr sz="2100">
              <a:solidFill>
                <a:schemeClr val="accent3"/>
              </a:solidFill>
              <a:latin typeface="Average"/>
              <a:ea typeface="Average"/>
              <a:cs typeface="Average"/>
              <a:sym typeface="Average"/>
            </a:endParaRPr>
          </a:p>
          <a:p>
            <a:pPr marL="457200" lvl="0" indent="-317500" algn="l" rtl="0">
              <a:lnSpc>
                <a:spcPct val="115000"/>
              </a:lnSpc>
              <a:spcBef>
                <a:spcPts val="0"/>
              </a:spcBef>
              <a:spcAft>
                <a:spcPts val="0"/>
              </a:spcAft>
              <a:buClr>
                <a:schemeClr val="accent3"/>
              </a:buClr>
              <a:buSzPts val="1400"/>
              <a:buChar char="●"/>
            </a:pPr>
            <a:r>
              <a:rPr lang="en" sz="2100">
                <a:solidFill>
                  <a:schemeClr val="accent3"/>
                </a:solidFill>
                <a:latin typeface="Average"/>
                <a:ea typeface="Average"/>
                <a:cs typeface="Average"/>
                <a:sym typeface="Average"/>
              </a:rPr>
              <a:t>Focuses on a specific event (though may certainly draw in additional events as support).</a:t>
            </a:r>
            <a:endParaRPr sz="2100">
              <a:solidFill>
                <a:schemeClr val="accent3"/>
              </a:solidFill>
              <a:latin typeface="Average"/>
              <a:ea typeface="Average"/>
              <a:cs typeface="Average"/>
              <a:sym typeface="Average"/>
            </a:endParaRPr>
          </a:p>
          <a:p>
            <a:pPr marL="0" lvl="0" indent="0" algn="l" rtl="0">
              <a:lnSpc>
                <a:spcPct val="115000"/>
              </a:lnSpc>
              <a:spcBef>
                <a:spcPts val="800"/>
              </a:spcBef>
              <a:spcAft>
                <a:spcPts val="0"/>
              </a:spcAft>
              <a:buNone/>
            </a:pPr>
            <a:endParaRPr>
              <a:solidFill>
                <a:schemeClr val="accent3"/>
              </a:solidFill>
              <a:latin typeface="Average"/>
              <a:ea typeface="Average"/>
              <a:cs typeface="Average"/>
              <a:sym typeface="Average"/>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Feedback</a:t>
            </a:r>
            <a:endParaRPr/>
          </a:p>
        </p:txBody>
      </p:sp>
      <p:cxnSp>
        <p:nvCxnSpPr>
          <p:cNvPr id="213" name="Google Shape;213;p33"/>
          <p:cNvCxnSpPr/>
          <p:nvPr/>
        </p:nvCxnSpPr>
        <p:spPr>
          <a:xfrm rot="10800000" flipH="1">
            <a:off x="839638" y="1141250"/>
            <a:ext cx="7464900" cy="11700"/>
          </a:xfrm>
          <a:prstGeom prst="straightConnector1">
            <a:avLst/>
          </a:prstGeom>
          <a:noFill/>
          <a:ln w="28575" cap="flat" cmpd="sng">
            <a:solidFill>
              <a:schemeClr val="dk1"/>
            </a:solidFill>
            <a:prstDash val="solid"/>
            <a:round/>
            <a:headEnd type="stealth" w="med" len="med"/>
            <a:tailEnd type="stealth" w="med" len="med"/>
          </a:ln>
        </p:spPr>
      </p:cxnSp>
      <p:sp>
        <p:nvSpPr>
          <p:cNvPr id="214" name="Google Shape;214;p33"/>
          <p:cNvSpPr/>
          <p:nvPr/>
        </p:nvSpPr>
        <p:spPr>
          <a:xfrm>
            <a:off x="1091442" y="1100200"/>
            <a:ext cx="76500" cy="951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3"/>
          <p:cNvSpPr/>
          <p:nvPr/>
        </p:nvSpPr>
        <p:spPr>
          <a:xfrm>
            <a:off x="7976101" y="1100200"/>
            <a:ext cx="76500" cy="951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3"/>
          <p:cNvSpPr txBox="1"/>
          <p:nvPr/>
        </p:nvSpPr>
        <p:spPr>
          <a:xfrm>
            <a:off x="470588" y="1319200"/>
            <a:ext cx="1318200" cy="9024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dk1"/>
                </a:solidFill>
                <a:latin typeface="Caveat"/>
                <a:ea typeface="Caveat"/>
                <a:cs typeface="Caveat"/>
                <a:sym typeface="Caveat"/>
              </a:rPr>
              <a:t>Writing what the professor wants me to say</a:t>
            </a:r>
            <a:endParaRPr sz="1500">
              <a:solidFill>
                <a:schemeClr val="dk1"/>
              </a:solidFill>
              <a:latin typeface="Caveat"/>
              <a:ea typeface="Caveat"/>
              <a:cs typeface="Caveat"/>
              <a:sym typeface="Caveat"/>
            </a:endParaRPr>
          </a:p>
        </p:txBody>
      </p:sp>
      <p:cxnSp>
        <p:nvCxnSpPr>
          <p:cNvPr id="217" name="Google Shape;217;p33"/>
          <p:cNvCxnSpPr>
            <a:stCxn id="216" idx="0"/>
            <a:endCxn id="214" idx="1"/>
          </p:cNvCxnSpPr>
          <p:nvPr/>
        </p:nvCxnSpPr>
        <p:spPr>
          <a:xfrm rot="10800000">
            <a:off x="1102688" y="1114000"/>
            <a:ext cx="27000" cy="205200"/>
          </a:xfrm>
          <a:prstGeom prst="straightConnector1">
            <a:avLst/>
          </a:prstGeom>
          <a:noFill/>
          <a:ln w="9525" cap="flat" cmpd="sng">
            <a:solidFill>
              <a:schemeClr val="dk1"/>
            </a:solidFill>
            <a:prstDash val="solid"/>
            <a:round/>
            <a:headEnd type="none" w="med" len="med"/>
            <a:tailEnd type="none" w="med" len="med"/>
          </a:ln>
        </p:spPr>
      </p:cxnSp>
      <p:sp>
        <p:nvSpPr>
          <p:cNvPr id="218" name="Google Shape;218;p33"/>
          <p:cNvSpPr txBox="1"/>
          <p:nvPr/>
        </p:nvSpPr>
        <p:spPr>
          <a:xfrm>
            <a:off x="7355263" y="1345600"/>
            <a:ext cx="1318200" cy="9024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dk1"/>
                </a:solidFill>
                <a:latin typeface="Caveat"/>
                <a:ea typeface="Caveat"/>
                <a:cs typeface="Caveat"/>
                <a:sym typeface="Caveat"/>
              </a:rPr>
              <a:t>Writing whatever pops into my head </a:t>
            </a:r>
            <a:endParaRPr sz="1500">
              <a:solidFill>
                <a:schemeClr val="dk1"/>
              </a:solidFill>
              <a:latin typeface="Caveat"/>
              <a:ea typeface="Caveat"/>
              <a:cs typeface="Caveat"/>
              <a:sym typeface="Caveat"/>
            </a:endParaRPr>
          </a:p>
        </p:txBody>
      </p:sp>
      <p:cxnSp>
        <p:nvCxnSpPr>
          <p:cNvPr id="219" name="Google Shape;219;p33"/>
          <p:cNvCxnSpPr>
            <a:stCxn id="215" idx="1"/>
            <a:endCxn id="218" idx="0"/>
          </p:cNvCxnSpPr>
          <p:nvPr/>
        </p:nvCxnSpPr>
        <p:spPr>
          <a:xfrm>
            <a:off x="7987305" y="1114127"/>
            <a:ext cx="27000" cy="231600"/>
          </a:xfrm>
          <a:prstGeom prst="straightConnector1">
            <a:avLst/>
          </a:prstGeom>
          <a:noFill/>
          <a:ln w="9525" cap="flat" cmpd="sng">
            <a:solidFill>
              <a:schemeClr val="dk1"/>
            </a:solidFill>
            <a:prstDash val="solid"/>
            <a:round/>
            <a:headEnd type="none" w="med" len="med"/>
            <a:tailEnd type="none" w="med" len="med"/>
          </a:ln>
        </p:spPr>
      </p:cxnSp>
      <p:sp>
        <p:nvSpPr>
          <p:cNvPr id="220" name="Google Shape;220;p33"/>
          <p:cNvSpPr txBox="1"/>
          <p:nvPr/>
        </p:nvSpPr>
        <p:spPr>
          <a:xfrm>
            <a:off x="925575" y="2293425"/>
            <a:ext cx="5313600" cy="16299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0"/>
              </a:spcBef>
              <a:spcAft>
                <a:spcPts val="0"/>
              </a:spcAft>
              <a:buClr>
                <a:schemeClr val="accent3"/>
              </a:buClr>
              <a:buSzPts val="1500"/>
              <a:buFont typeface="Average"/>
              <a:buChar char="●"/>
            </a:pPr>
            <a:r>
              <a:rPr lang="en" sz="1500">
                <a:solidFill>
                  <a:schemeClr val="accent3"/>
                </a:solidFill>
                <a:latin typeface="Average"/>
                <a:ea typeface="Average"/>
                <a:cs typeface="Average"/>
                <a:sym typeface="Average"/>
              </a:rPr>
              <a:t>Ask follow-up questions that they can address next time.</a:t>
            </a:r>
            <a:endParaRPr sz="1500">
              <a:solidFill>
                <a:schemeClr val="accent3"/>
              </a:solidFill>
              <a:latin typeface="Average"/>
              <a:ea typeface="Average"/>
              <a:cs typeface="Average"/>
              <a:sym typeface="Average"/>
            </a:endParaRPr>
          </a:p>
          <a:p>
            <a:pPr marL="457200" lvl="0" indent="-323850" algn="l" rtl="0">
              <a:lnSpc>
                <a:spcPct val="115000"/>
              </a:lnSpc>
              <a:spcBef>
                <a:spcPts val="0"/>
              </a:spcBef>
              <a:spcAft>
                <a:spcPts val="0"/>
              </a:spcAft>
              <a:buClr>
                <a:schemeClr val="accent3"/>
              </a:buClr>
              <a:buSzPts val="1500"/>
              <a:buFont typeface="Average"/>
              <a:buChar char="●"/>
            </a:pPr>
            <a:r>
              <a:rPr lang="en" sz="1500">
                <a:solidFill>
                  <a:schemeClr val="accent3"/>
                </a:solidFill>
                <a:latin typeface="Average"/>
                <a:ea typeface="Average"/>
                <a:cs typeface="Average"/>
                <a:sym typeface="Average"/>
              </a:rPr>
              <a:t>“This is an interesting way of thinking about this problem. You might consider exploring this more in your next report especially since you may find yourself in a similar situation in the future.”</a:t>
            </a:r>
            <a:endParaRPr sz="1500">
              <a:solidFill>
                <a:schemeClr val="accent3"/>
              </a:solidFill>
              <a:latin typeface="Average"/>
              <a:ea typeface="Average"/>
              <a:cs typeface="Average"/>
              <a:sym typeface="Average"/>
            </a:endParaRPr>
          </a:p>
          <a:p>
            <a:pPr marL="457200" lvl="0" indent="-330200" algn="l" rtl="0">
              <a:lnSpc>
                <a:spcPct val="115000"/>
              </a:lnSpc>
              <a:spcBef>
                <a:spcPts val="0"/>
              </a:spcBef>
              <a:spcAft>
                <a:spcPts val="0"/>
              </a:spcAft>
              <a:buClr>
                <a:schemeClr val="accent3"/>
              </a:buClr>
              <a:buSzPts val="1600"/>
              <a:buFont typeface="Average"/>
              <a:buChar char="●"/>
            </a:pPr>
            <a:r>
              <a:rPr lang="en" sz="1500">
                <a:solidFill>
                  <a:schemeClr val="accent3"/>
                </a:solidFill>
                <a:latin typeface="Average"/>
                <a:ea typeface="Average"/>
                <a:cs typeface="Average"/>
                <a:sym typeface="Average"/>
              </a:rPr>
              <a:t>Connect with what they have shared on a personal level</a:t>
            </a:r>
            <a:r>
              <a:rPr lang="en" sz="950">
                <a:solidFill>
                  <a:srgbClr val="3C4043"/>
                </a:solidFill>
              </a:rPr>
              <a:t>a</a:t>
            </a:r>
            <a:endParaRPr sz="950">
              <a:solidFill>
                <a:srgbClr val="3C4043"/>
              </a:solidFill>
            </a:endParaRPr>
          </a:p>
          <a:p>
            <a:pPr marL="457200" lvl="0" indent="0" algn="l" rtl="0">
              <a:lnSpc>
                <a:spcPct val="115000"/>
              </a:lnSpc>
              <a:spcBef>
                <a:spcPts val="1600"/>
              </a:spcBef>
              <a:spcAft>
                <a:spcPts val="1600"/>
              </a:spcAft>
              <a:buNone/>
            </a:pPr>
            <a:endParaRPr sz="1600">
              <a:solidFill>
                <a:schemeClr val="accent3"/>
              </a:solidFill>
              <a:latin typeface="Average"/>
              <a:ea typeface="Average"/>
              <a:cs typeface="Average"/>
              <a:sym typeface="Average"/>
            </a:endParaRPr>
          </a:p>
        </p:txBody>
      </p:sp>
      <p:pic>
        <p:nvPicPr>
          <p:cNvPr id="221" name="Google Shape;221;p33"/>
          <p:cNvPicPr preferRelativeResize="0"/>
          <p:nvPr/>
        </p:nvPicPr>
        <p:blipFill>
          <a:blip r:embed="rId3">
            <a:alphaModFix/>
          </a:blip>
          <a:stretch>
            <a:fillRect/>
          </a:stretch>
        </p:blipFill>
        <p:spPr>
          <a:xfrm>
            <a:off x="6382461" y="3043825"/>
            <a:ext cx="2449839" cy="1829425"/>
          </a:xfrm>
          <a:prstGeom prst="rect">
            <a:avLst/>
          </a:prstGeom>
          <a:noFill/>
          <a:ln>
            <a:noFill/>
          </a:ln>
        </p:spPr>
      </p:pic>
      <p:sp>
        <p:nvSpPr>
          <p:cNvPr id="222" name="Google Shape;222;p33"/>
          <p:cNvSpPr/>
          <p:nvPr/>
        </p:nvSpPr>
        <p:spPr>
          <a:xfrm>
            <a:off x="244125" y="4196125"/>
            <a:ext cx="5988300" cy="703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3"/>
          <p:cNvSpPr txBox="1"/>
          <p:nvPr/>
        </p:nvSpPr>
        <p:spPr>
          <a:xfrm>
            <a:off x="374300" y="4201600"/>
            <a:ext cx="5865000" cy="431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050">
                <a:solidFill>
                  <a:schemeClr val="lt1"/>
                </a:solidFill>
                <a:latin typeface="Average"/>
                <a:ea typeface="Average"/>
                <a:cs typeface="Average"/>
                <a:sym typeface="Average"/>
              </a:rPr>
              <a:t>“I always felt like I could give my full opinion because you always are so vocal about thoughts and responses. We all super appreciate it! We’d be like, ‘Trina wrote comments!’ like it was the mail on P-Day.”</a:t>
            </a:r>
            <a:endParaRPr>
              <a:solidFill>
                <a:schemeClr val="lt1"/>
              </a:solidFill>
              <a:latin typeface="Average"/>
              <a:ea typeface="Average"/>
              <a:cs typeface="Average"/>
              <a:sym typeface="Average"/>
            </a:endParaRPr>
          </a:p>
        </p:txBody>
      </p:sp>
      <p:cxnSp>
        <p:nvCxnSpPr>
          <p:cNvPr id="224" name="Google Shape;224;p33"/>
          <p:cNvCxnSpPr/>
          <p:nvPr/>
        </p:nvCxnSpPr>
        <p:spPr>
          <a:xfrm rot="10800000" flipH="1">
            <a:off x="1182700" y="1145650"/>
            <a:ext cx="3097500" cy="1370400"/>
          </a:xfrm>
          <a:prstGeom prst="straightConnector1">
            <a:avLst/>
          </a:prstGeom>
          <a:noFill/>
          <a:ln w="9525" cap="flat" cmpd="sng">
            <a:solidFill>
              <a:schemeClr val="dk2"/>
            </a:solidFill>
            <a:prstDash val="solid"/>
            <a:round/>
            <a:headEnd type="none" w="med" len="med"/>
            <a:tailEnd type="none" w="med" len="med"/>
          </a:ln>
        </p:spPr>
      </p:cxnSp>
      <p:cxnSp>
        <p:nvCxnSpPr>
          <p:cNvPr id="225" name="Google Shape;225;p33"/>
          <p:cNvCxnSpPr/>
          <p:nvPr/>
        </p:nvCxnSpPr>
        <p:spPr>
          <a:xfrm rot="10800000" flipH="1">
            <a:off x="1192100" y="1155050"/>
            <a:ext cx="3210000" cy="1633200"/>
          </a:xfrm>
          <a:prstGeom prst="straightConnector1">
            <a:avLst/>
          </a:prstGeom>
          <a:noFill/>
          <a:ln w="9525" cap="flat" cmpd="sng">
            <a:solidFill>
              <a:schemeClr val="dk2"/>
            </a:solidFill>
            <a:prstDash val="solid"/>
            <a:round/>
            <a:headEnd type="none" w="med" len="med"/>
            <a:tailEnd type="none" w="med" len="med"/>
          </a:ln>
        </p:spPr>
      </p:cxnSp>
      <p:cxnSp>
        <p:nvCxnSpPr>
          <p:cNvPr id="226" name="Google Shape;226;p33"/>
          <p:cNvCxnSpPr/>
          <p:nvPr/>
        </p:nvCxnSpPr>
        <p:spPr>
          <a:xfrm rot="10800000" flipH="1">
            <a:off x="1182700" y="1155150"/>
            <a:ext cx="3932700" cy="26937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Integration</a:t>
            </a:r>
            <a:endParaRPr/>
          </a:p>
        </p:txBody>
      </p:sp>
      <p:sp>
        <p:nvSpPr>
          <p:cNvPr id="232" name="Google Shape;232;p34"/>
          <p:cNvSpPr txBox="1"/>
          <p:nvPr/>
        </p:nvSpPr>
        <p:spPr>
          <a:xfrm>
            <a:off x="950025" y="1187525"/>
            <a:ext cx="7398300" cy="300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2800"/>
              </a:spcBef>
              <a:spcAft>
                <a:spcPts val="2800"/>
              </a:spcAft>
              <a:buNone/>
            </a:pPr>
            <a:endParaRPr/>
          </a:p>
        </p:txBody>
      </p:sp>
      <p:sp>
        <p:nvSpPr>
          <p:cNvPr id="233" name="Google Shape;233;p34"/>
          <p:cNvSpPr txBox="1"/>
          <p:nvPr/>
        </p:nvSpPr>
        <p:spPr>
          <a:xfrm>
            <a:off x="682875" y="1119450"/>
            <a:ext cx="7932600" cy="2904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2800"/>
              </a:spcBef>
              <a:spcAft>
                <a:spcPts val="2800"/>
              </a:spcAft>
              <a:buNone/>
            </a:pPr>
            <a:r>
              <a:rPr lang="en" sz="2400">
                <a:solidFill>
                  <a:schemeClr val="accent3"/>
                </a:solidFill>
                <a:latin typeface="Average"/>
                <a:ea typeface="Average"/>
                <a:cs typeface="Average"/>
                <a:sym typeface="Average"/>
              </a:rPr>
              <a:t>This reflective process is integral to </a:t>
            </a:r>
            <a:r>
              <a:rPr lang="en" sz="2400" b="1">
                <a:solidFill>
                  <a:schemeClr val="accent3"/>
                </a:solidFill>
                <a:latin typeface="Average"/>
                <a:ea typeface="Average"/>
                <a:cs typeface="Average"/>
                <a:sym typeface="Average"/>
              </a:rPr>
              <a:t>all phases of experiential learning,</a:t>
            </a:r>
            <a:r>
              <a:rPr lang="en" sz="2400">
                <a:solidFill>
                  <a:schemeClr val="accent3"/>
                </a:solidFill>
                <a:latin typeface="Average"/>
                <a:ea typeface="Average"/>
                <a:cs typeface="Average"/>
                <a:sym typeface="Average"/>
              </a:rPr>
              <a:t> from identifying intention and choosing the experience, to considering preconceptions and observing how they change as the experience unfolds. (National Society for Experiential Education, 1998)</a:t>
            </a:r>
            <a:endParaRPr sz="2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238" name="Google Shape;238;p35"/>
          <p:cNvPicPr preferRelativeResize="0"/>
          <p:nvPr/>
        </p:nvPicPr>
        <p:blipFill>
          <a:blip r:embed="rId3">
            <a:alphaModFix/>
          </a:blip>
          <a:stretch>
            <a:fillRect/>
          </a:stretch>
        </p:blipFill>
        <p:spPr>
          <a:xfrm>
            <a:off x="6498200" y="985737"/>
            <a:ext cx="2178174" cy="4020126"/>
          </a:xfrm>
          <a:prstGeom prst="rect">
            <a:avLst/>
          </a:prstGeom>
          <a:noFill/>
          <a:ln>
            <a:noFill/>
          </a:ln>
        </p:spPr>
      </p:pic>
      <p:pic>
        <p:nvPicPr>
          <p:cNvPr id="239" name="Google Shape;239;p35"/>
          <p:cNvPicPr preferRelativeResize="0"/>
          <p:nvPr/>
        </p:nvPicPr>
        <p:blipFill>
          <a:blip r:embed="rId4">
            <a:alphaModFix/>
          </a:blip>
          <a:stretch>
            <a:fillRect/>
          </a:stretch>
        </p:blipFill>
        <p:spPr>
          <a:xfrm>
            <a:off x="103550" y="1093875"/>
            <a:ext cx="4524050" cy="3803849"/>
          </a:xfrm>
          <a:prstGeom prst="rect">
            <a:avLst/>
          </a:prstGeom>
          <a:noFill/>
          <a:ln>
            <a:noFill/>
          </a:ln>
        </p:spPr>
      </p:pic>
      <p:pic>
        <p:nvPicPr>
          <p:cNvPr id="240" name="Google Shape;240;p35"/>
          <p:cNvPicPr preferRelativeResize="0"/>
          <p:nvPr/>
        </p:nvPicPr>
        <p:blipFill>
          <a:blip r:embed="rId5">
            <a:alphaModFix/>
          </a:blip>
          <a:stretch>
            <a:fillRect/>
          </a:stretch>
        </p:blipFill>
        <p:spPr>
          <a:xfrm>
            <a:off x="3638873" y="66075"/>
            <a:ext cx="2359615" cy="2676350"/>
          </a:xfrm>
          <a:prstGeom prst="rect">
            <a:avLst/>
          </a:prstGeom>
          <a:noFill/>
          <a:ln>
            <a:noFill/>
          </a:ln>
        </p:spPr>
      </p:pic>
      <p:pic>
        <p:nvPicPr>
          <p:cNvPr id="241" name="Google Shape;241;p35"/>
          <p:cNvPicPr preferRelativeResize="0"/>
          <p:nvPr/>
        </p:nvPicPr>
        <p:blipFill>
          <a:blip r:embed="rId6">
            <a:alphaModFix/>
          </a:blip>
          <a:stretch>
            <a:fillRect/>
          </a:stretch>
        </p:blipFill>
        <p:spPr>
          <a:xfrm>
            <a:off x="4362724" y="3058400"/>
            <a:ext cx="2410824" cy="12701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pic>
        <p:nvPicPr>
          <p:cNvPr id="246" name="Google Shape;246;p36"/>
          <p:cNvPicPr preferRelativeResize="0"/>
          <p:nvPr/>
        </p:nvPicPr>
        <p:blipFill>
          <a:blip r:embed="rId3">
            <a:alphaModFix/>
          </a:blip>
          <a:stretch>
            <a:fillRect/>
          </a:stretch>
        </p:blipFill>
        <p:spPr>
          <a:xfrm>
            <a:off x="152400" y="622268"/>
            <a:ext cx="8839200" cy="1029566"/>
          </a:xfrm>
          <a:prstGeom prst="rect">
            <a:avLst/>
          </a:prstGeom>
          <a:noFill/>
          <a:ln>
            <a:noFill/>
          </a:ln>
        </p:spPr>
      </p:pic>
      <p:pic>
        <p:nvPicPr>
          <p:cNvPr id="247" name="Google Shape;247;p36"/>
          <p:cNvPicPr preferRelativeResize="0"/>
          <p:nvPr/>
        </p:nvPicPr>
        <p:blipFill>
          <a:blip r:embed="rId4">
            <a:alphaModFix/>
          </a:blip>
          <a:stretch>
            <a:fillRect/>
          </a:stretch>
        </p:blipFill>
        <p:spPr>
          <a:xfrm>
            <a:off x="535400" y="2081163"/>
            <a:ext cx="8073203" cy="272389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7"/>
          <p:cNvSpPr txBox="1">
            <a:spLocks noGrp="1"/>
          </p:cNvSpPr>
          <p:nvPr>
            <p:ph type="title"/>
          </p:nvPr>
        </p:nvSpPr>
        <p:spPr>
          <a:xfrm>
            <a:off x="645900" y="1503000"/>
            <a:ext cx="7852200" cy="86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Evaluation</a:t>
            </a:r>
            <a:endParaRPr/>
          </a:p>
        </p:txBody>
      </p:sp>
      <p:sp>
        <p:nvSpPr>
          <p:cNvPr id="253" name="Google Shape;253;p37"/>
          <p:cNvSpPr txBox="1"/>
          <p:nvPr/>
        </p:nvSpPr>
        <p:spPr>
          <a:xfrm>
            <a:off x="770975" y="2423050"/>
            <a:ext cx="7500600" cy="1894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2800"/>
              </a:spcBef>
              <a:spcAft>
                <a:spcPts val="0"/>
              </a:spcAft>
              <a:buNone/>
            </a:pPr>
            <a:r>
              <a:rPr lang="en" sz="2500">
                <a:solidFill>
                  <a:schemeClr val="accent3"/>
                </a:solidFill>
                <a:latin typeface="Average"/>
                <a:ea typeface="Average"/>
                <a:cs typeface="Average"/>
                <a:sym typeface="Average"/>
              </a:rPr>
              <a:t>Reflection is also an essential tool for adjusting the experience and measuring outcomes. </a:t>
            </a:r>
            <a:endParaRPr sz="2500">
              <a:solidFill>
                <a:schemeClr val="accent3"/>
              </a:solidFill>
              <a:latin typeface="Average"/>
              <a:ea typeface="Average"/>
              <a:cs typeface="Average"/>
              <a:sym typeface="Average"/>
            </a:endParaRPr>
          </a:p>
          <a:p>
            <a:pPr marL="0" lvl="0" indent="0" algn="l" rtl="0">
              <a:lnSpc>
                <a:spcPct val="115000"/>
              </a:lnSpc>
              <a:spcBef>
                <a:spcPts val="2800"/>
              </a:spcBef>
              <a:spcAft>
                <a:spcPts val="2800"/>
              </a:spcAft>
              <a:buNone/>
            </a:pPr>
            <a:r>
              <a:rPr lang="en" sz="2500">
                <a:solidFill>
                  <a:schemeClr val="accent3"/>
                </a:solidFill>
                <a:latin typeface="Average"/>
                <a:ea typeface="Average"/>
                <a:cs typeface="Average"/>
                <a:sym typeface="Average"/>
              </a:rPr>
              <a:t>(National Society for Experiential Education, 1998)</a:t>
            </a:r>
            <a:endParaRPr sz="2200">
              <a:latin typeface="Average"/>
              <a:ea typeface="Average"/>
              <a:cs typeface="Average"/>
              <a:sym typeface="Average"/>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Ultimate integration</a:t>
            </a:r>
            <a:endParaRPr/>
          </a:p>
        </p:txBody>
      </p:sp>
      <p:sp>
        <p:nvSpPr>
          <p:cNvPr id="259" name="Google Shape;259;p3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60" name="Google Shape;260;p38"/>
          <p:cNvPicPr preferRelativeResize="0"/>
          <p:nvPr/>
        </p:nvPicPr>
        <p:blipFill>
          <a:blip r:embed="rId3">
            <a:alphaModFix/>
          </a:blip>
          <a:stretch>
            <a:fillRect/>
          </a:stretch>
        </p:blipFill>
        <p:spPr>
          <a:xfrm>
            <a:off x="3848300" y="305350"/>
            <a:ext cx="4833800" cy="44893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Revisit reflective writing exercise:</a:t>
            </a:r>
            <a:endParaRPr/>
          </a:p>
        </p:txBody>
      </p:sp>
      <p:sp>
        <p:nvSpPr>
          <p:cNvPr id="266" name="Google Shape;266;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What did you learn about solving one problem? </a:t>
            </a:r>
            <a:endParaRPr sz="3000"/>
          </a:p>
          <a:p>
            <a:pPr marL="0" lvl="0" indent="0" algn="l" rtl="0">
              <a:spcBef>
                <a:spcPts val="1600"/>
              </a:spcBef>
              <a:spcAft>
                <a:spcPts val="1600"/>
              </a:spcAft>
              <a:buNone/>
            </a:pPr>
            <a:r>
              <a:rPr lang="en" sz="3000"/>
              <a:t>How might guided reflective prompts help?</a:t>
            </a:r>
            <a:endParaRPr sz="3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p:nvPr/>
        </p:nvSpPr>
        <p:spPr>
          <a:xfrm>
            <a:off x="3735675" y="2571750"/>
            <a:ext cx="1454700" cy="741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5"/>
          <p:cNvSpPr/>
          <p:nvPr/>
        </p:nvSpPr>
        <p:spPr>
          <a:xfrm>
            <a:off x="18850" y="385425"/>
            <a:ext cx="9125100" cy="1501800"/>
          </a:xfrm>
          <a:prstGeom prst="rect">
            <a:avLst/>
          </a:prstGeom>
          <a:gradFill>
            <a:gsLst>
              <a:gs pos="0">
                <a:srgbClr val="F2F2F2"/>
              </a:gs>
              <a:gs pos="100000">
                <a:srgbClr val="A6A6A6"/>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txBox="1">
            <a:spLocks noGrp="1"/>
          </p:cNvSpPr>
          <p:nvPr>
            <p:ph type="subTitle" idx="1"/>
          </p:nvPr>
        </p:nvSpPr>
        <p:spPr>
          <a:xfrm>
            <a:off x="462375" y="2314050"/>
            <a:ext cx="8238600" cy="26799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600"/>
              <a:t>Learner outcomes:</a:t>
            </a:r>
            <a:endParaRPr sz="2600"/>
          </a:p>
          <a:p>
            <a:pPr marL="457200" lvl="0" indent="-393700" algn="l" rtl="0">
              <a:lnSpc>
                <a:spcPct val="115000"/>
              </a:lnSpc>
              <a:spcBef>
                <a:spcPts val="0"/>
              </a:spcBef>
              <a:spcAft>
                <a:spcPts val="0"/>
              </a:spcAft>
              <a:buSzPts val="2600"/>
              <a:buChar char="❏"/>
            </a:pPr>
            <a:r>
              <a:rPr lang="en" sz="2600"/>
              <a:t>Discipline or Industry Specific Skills and Knowledge</a:t>
            </a:r>
            <a:endParaRPr sz="2600"/>
          </a:p>
          <a:p>
            <a:pPr marL="457200" lvl="0" indent="-393700" algn="l" rtl="0">
              <a:lnSpc>
                <a:spcPct val="115000"/>
              </a:lnSpc>
              <a:spcBef>
                <a:spcPts val="0"/>
              </a:spcBef>
              <a:spcAft>
                <a:spcPts val="0"/>
              </a:spcAft>
              <a:buSzPts val="2600"/>
              <a:buChar char="❏"/>
            </a:pPr>
            <a:r>
              <a:rPr lang="en" sz="2600"/>
              <a:t>Transferable Competencies and Knowledge</a:t>
            </a:r>
            <a:endParaRPr sz="2600"/>
          </a:p>
          <a:p>
            <a:pPr marL="457200" lvl="0" indent="-393700" algn="l" rtl="0">
              <a:lnSpc>
                <a:spcPct val="115000"/>
              </a:lnSpc>
              <a:spcBef>
                <a:spcPts val="0"/>
              </a:spcBef>
              <a:spcAft>
                <a:spcPts val="0"/>
              </a:spcAft>
              <a:buSzPts val="2600"/>
              <a:buChar char="❏"/>
            </a:pPr>
            <a:r>
              <a:rPr lang="en" sz="2600"/>
              <a:t>Experiential Learning Literacy – “Life-long Learning”</a:t>
            </a:r>
            <a:endParaRPr sz="3700"/>
          </a:p>
        </p:txBody>
      </p:sp>
      <p:pic>
        <p:nvPicPr>
          <p:cNvPr id="74" name="Google Shape;74;p15"/>
          <p:cNvPicPr preferRelativeResize="0"/>
          <p:nvPr/>
        </p:nvPicPr>
        <p:blipFill>
          <a:blip r:embed="rId3">
            <a:alphaModFix/>
          </a:blip>
          <a:stretch>
            <a:fillRect/>
          </a:stretch>
        </p:blipFill>
        <p:spPr>
          <a:xfrm>
            <a:off x="2338150" y="344501"/>
            <a:ext cx="4467700" cy="15796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123550"/>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3600">
                <a:latin typeface="Calibri"/>
                <a:ea typeface="Calibri"/>
                <a:cs typeface="Calibri"/>
                <a:sym typeface="Calibri"/>
              </a:rPr>
              <a:t>Guided reflection exercise</a:t>
            </a:r>
            <a:endParaRPr sz="3600"/>
          </a:p>
        </p:txBody>
      </p:sp>
      <p:sp>
        <p:nvSpPr>
          <p:cNvPr id="80" name="Google Shape;80;p16"/>
          <p:cNvSpPr txBox="1">
            <a:spLocks noGrp="1"/>
          </p:cNvSpPr>
          <p:nvPr>
            <p:ph type="body" idx="1"/>
          </p:nvPr>
        </p:nvSpPr>
        <p:spPr>
          <a:xfrm>
            <a:off x="222425" y="696250"/>
            <a:ext cx="8520600" cy="34164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What are 3-5 problems your students face as interns? Prioritize.</a:t>
            </a:r>
            <a:endParaRPr sz="2400">
              <a:solidFill>
                <a:schemeClr val="dk1"/>
              </a:solidFill>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What are 3-5 problems you face as an internship coordinator? Prioritize.</a:t>
            </a:r>
            <a:endParaRPr sz="2400">
              <a:solidFill>
                <a:schemeClr val="dk1"/>
              </a:solidFill>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Reflect for a minute in writing on how these two lists affect each other. </a:t>
            </a:r>
            <a:endParaRPr sz="2400">
              <a:solidFill>
                <a:schemeClr val="dk1"/>
              </a:solidFill>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 sz="2400">
                <a:solidFill>
                  <a:schemeClr val="dk1"/>
                </a:solidFill>
                <a:latin typeface="Calibri"/>
                <a:ea typeface="Calibri"/>
                <a:cs typeface="Calibri"/>
                <a:sym typeface="Calibri"/>
              </a:rPr>
              <a:t>Pick one problem your students face and, without trying to immediately solve the problem, reflect on what you might learn about the structure of internships you manage, the diverse kinds of experiences your students are having, and what results you would like to have. </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17" descr="1 Minute Timer - Calm and Relaxing Music&#10;&#10;This timer counts down while playing calm and relaxing music until it reaches 0:00.&#10;&#10;Tags: relaxing music,relaxing sleep music,meditation music,sleep music,calming music,relaxing piano music,calm music,one minute relaxing music,timer 1 minutes with music,healing music,1 minute timer with music for kids,2 minutes of relaxing music,timer with relaxing music,1 minute timer with music for children,relaxing,sleeping music,2 minute timer with music,background music,2 minute timer with music for,1 minute timer,peaceful music,free 1 minute timer,2 minute countdown timer with music for kids" title="1 Minute Timer - Calm and Relaxing Music">
            <a:hlinkClick r:id="rId3"/>
          </p:cNvPr>
          <p:cNvPicPr preferRelativeResize="0"/>
          <p:nvPr/>
        </p:nvPicPr>
        <p:blipFill>
          <a:blip r:embed="rId4">
            <a:alphaModFix/>
          </a:blip>
          <a:stretch>
            <a:fillRect/>
          </a:stretch>
        </p:blipFill>
        <p:spPr>
          <a:xfrm>
            <a:off x="211775" y="857250"/>
            <a:ext cx="4572000" cy="3429000"/>
          </a:xfrm>
          <a:prstGeom prst="rect">
            <a:avLst/>
          </a:prstGeom>
          <a:noFill/>
          <a:ln>
            <a:noFill/>
          </a:ln>
        </p:spPr>
      </p:pic>
      <p:sp>
        <p:nvSpPr>
          <p:cNvPr id="86" name="Google Shape;86;p17"/>
          <p:cNvSpPr txBox="1"/>
          <p:nvPr/>
        </p:nvSpPr>
        <p:spPr>
          <a:xfrm>
            <a:off x="5047025" y="866900"/>
            <a:ext cx="3705000" cy="3429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900">
                <a:solidFill>
                  <a:schemeClr val="dk1"/>
                </a:solidFill>
                <a:latin typeface="Calibri"/>
                <a:ea typeface="Calibri"/>
                <a:cs typeface="Calibri"/>
                <a:sym typeface="Calibri"/>
              </a:rPr>
              <a:t>What are 3-5 problems your students face as interns? Prioritize.</a:t>
            </a:r>
            <a:endParaRPr sz="190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endParaRPr sz="190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en" sz="1900">
                <a:solidFill>
                  <a:schemeClr val="dk1"/>
                </a:solidFill>
                <a:latin typeface="Calibri"/>
                <a:ea typeface="Calibri"/>
                <a:cs typeface="Calibri"/>
                <a:sym typeface="Calibri"/>
              </a:rPr>
              <a:t>What are 3-5 problems you face as an internship coordinator? Prioritize.</a:t>
            </a:r>
            <a:endParaRPr sz="190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endParaRPr sz="190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en" sz="1900">
                <a:solidFill>
                  <a:schemeClr val="dk1"/>
                </a:solidFill>
                <a:latin typeface="Calibri"/>
                <a:ea typeface="Calibri"/>
                <a:cs typeface="Calibri"/>
                <a:sym typeface="Calibri"/>
              </a:rPr>
              <a:t>Reflect for a minute in writing on how these two lists affect each other. </a:t>
            </a:r>
            <a:endParaRPr sz="2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1" name="Google Shape;91;p18"/>
          <p:cNvPicPr preferRelativeResize="0"/>
          <p:nvPr/>
        </p:nvPicPr>
        <p:blipFill rotWithShape="1">
          <a:blip r:embed="rId3">
            <a:alphaModFix/>
          </a:blip>
          <a:srcRect b="11213"/>
          <a:stretch/>
        </p:blipFill>
        <p:spPr>
          <a:xfrm>
            <a:off x="-152400" y="1017714"/>
            <a:ext cx="5136274" cy="3367287"/>
          </a:xfrm>
          <a:prstGeom prst="rect">
            <a:avLst/>
          </a:prstGeom>
          <a:noFill/>
          <a:ln>
            <a:noFill/>
          </a:ln>
        </p:spPr>
      </p:pic>
      <p:sp>
        <p:nvSpPr>
          <p:cNvPr id="92" name="Google Shape;92;p18"/>
          <p:cNvSpPr txBox="1">
            <a:spLocks noGrp="1"/>
          </p:cNvSpPr>
          <p:nvPr>
            <p:ph type="title" idx="4294967295"/>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Why Reflection?</a:t>
            </a:r>
            <a:endParaRPr/>
          </a:p>
        </p:txBody>
      </p:sp>
      <p:sp>
        <p:nvSpPr>
          <p:cNvPr id="93" name="Google Shape;93;p18"/>
          <p:cNvSpPr txBox="1">
            <a:spLocks noGrp="1"/>
          </p:cNvSpPr>
          <p:nvPr>
            <p:ph type="body" idx="4294967295"/>
          </p:nvPr>
        </p:nvSpPr>
        <p:spPr>
          <a:xfrm>
            <a:off x="383975" y="4298875"/>
            <a:ext cx="4073100" cy="572700"/>
          </a:xfrm>
          <a:prstGeom prst="rect">
            <a:avLst/>
          </a:prstGeom>
        </p:spPr>
        <p:txBody>
          <a:bodyPr spcFirstLastPara="1" wrap="square" lIns="91425" tIns="91425" rIns="91425" bIns="91425" anchor="t" anchorCtr="0">
            <a:noAutofit/>
          </a:bodyPr>
          <a:lstStyle/>
          <a:p>
            <a:pPr marL="457200" lvl="0" indent="0" algn="l" rtl="0">
              <a:spcBef>
                <a:spcPts val="0"/>
              </a:spcBef>
              <a:spcAft>
                <a:spcPts val="1600"/>
              </a:spcAft>
              <a:buNone/>
            </a:pPr>
            <a:r>
              <a:rPr lang="en" sz="1400"/>
              <a:t>Experiential Learning Theory (Kolb, 2005)			</a:t>
            </a:r>
            <a:endParaRPr/>
          </a:p>
        </p:txBody>
      </p:sp>
      <p:pic>
        <p:nvPicPr>
          <p:cNvPr id="94" name="Google Shape;94;p18" descr="Intention-Integration-Reflection Graphic (Side).png"/>
          <p:cNvPicPr preferRelativeResize="0"/>
          <p:nvPr/>
        </p:nvPicPr>
        <p:blipFill>
          <a:blip r:embed="rId4">
            <a:alphaModFix/>
          </a:blip>
          <a:stretch>
            <a:fillRect/>
          </a:stretch>
        </p:blipFill>
        <p:spPr>
          <a:xfrm>
            <a:off x="5417792" y="1093138"/>
            <a:ext cx="2493120" cy="3083400"/>
          </a:xfrm>
          <a:prstGeom prst="rect">
            <a:avLst/>
          </a:prstGeom>
          <a:noFill/>
          <a:ln>
            <a:noFill/>
          </a:ln>
        </p:spPr>
      </p:pic>
      <p:sp>
        <p:nvSpPr>
          <p:cNvPr id="95" name="Google Shape;95;p18"/>
          <p:cNvSpPr txBox="1"/>
          <p:nvPr/>
        </p:nvSpPr>
        <p:spPr>
          <a:xfrm>
            <a:off x="4627800" y="4251950"/>
            <a:ext cx="4073100" cy="4395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r>
              <a:rPr lang="en">
                <a:solidFill>
                  <a:schemeClr val="accent3"/>
                </a:solidFill>
                <a:latin typeface="Average"/>
                <a:ea typeface="Average"/>
                <a:cs typeface="Average"/>
                <a:sym typeface="Average"/>
              </a:rPr>
              <a:t>BYU Office of Experiential Learning and Internships: Cycle of Inspiring Learning</a:t>
            </a:r>
            <a:endParaRPr>
              <a:solidFill>
                <a:schemeClr val="accent3"/>
              </a:solidFill>
              <a:latin typeface="Average"/>
              <a:ea typeface="Average"/>
              <a:cs typeface="Average"/>
              <a:sym typeface="Average"/>
            </a:endParaRPr>
          </a:p>
          <a:p>
            <a:pPr marL="0" lvl="0" indent="0" algn="l" rtl="0">
              <a:spcBef>
                <a:spcPts val="1600"/>
              </a:spcBef>
              <a:spcAft>
                <a:spcPts val="0"/>
              </a:spcAft>
              <a:buNone/>
            </a:pPr>
            <a:endParaRPr>
              <a:latin typeface="Average"/>
              <a:ea typeface="Average"/>
              <a:cs typeface="Average"/>
              <a:sym typeface="Average"/>
            </a:endParaRPr>
          </a:p>
        </p:txBody>
      </p:sp>
      <p:sp>
        <p:nvSpPr>
          <p:cNvPr id="96" name="Google Shape;96;p18"/>
          <p:cNvSpPr/>
          <p:nvPr/>
        </p:nvSpPr>
        <p:spPr>
          <a:xfrm>
            <a:off x="2481950" y="2826350"/>
            <a:ext cx="1542600" cy="771900"/>
          </a:xfrm>
          <a:prstGeom prst="ellipse">
            <a:avLst/>
          </a:prstGeom>
          <a:noFill/>
          <a:ln w="38100"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8"/>
          <p:cNvSpPr/>
          <p:nvPr/>
        </p:nvSpPr>
        <p:spPr>
          <a:xfrm>
            <a:off x="5684500" y="1650000"/>
            <a:ext cx="1937700" cy="572700"/>
          </a:xfrm>
          <a:prstGeom prst="ellipse">
            <a:avLst/>
          </a:prstGeom>
          <a:noFill/>
          <a:ln w="38100"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8"/>
          <p:cNvSpPr txBox="1"/>
          <p:nvPr/>
        </p:nvSpPr>
        <p:spPr>
          <a:xfrm>
            <a:off x="3238200" y="467975"/>
            <a:ext cx="5462700" cy="374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100">
                <a:solidFill>
                  <a:schemeClr val="accent3"/>
                </a:solidFill>
                <a:latin typeface="Average"/>
                <a:ea typeface="Average"/>
                <a:cs typeface="Average"/>
                <a:sym typeface="Average"/>
              </a:rPr>
              <a:t>Reflection is “active, persistent, and careful consideration of any belief or supposed form of knowledge in the light of the grounds that support it and the further conclusions to which it tends” (John Dewey,</a:t>
            </a:r>
            <a:r>
              <a:rPr lang="en" sz="1100" i="1">
                <a:solidFill>
                  <a:schemeClr val="accent3"/>
                </a:solidFill>
                <a:latin typeface="Average"/>
                <a:ea typeface="Average"/>
                <a:cs typeface="Average"/>
                <a:sym typeface="Average"/>
              </a:rPr>
              <a:t> How We Think: A Restatement of the Relation of Reflective Thinking to the Educative Process</a:t>
            </a:r>
            <a:r>
              <a:rPr lang="en" sz="1100">
                <a:solidFill>
                  <a:schemeClr val="accent3"/>
                </a:solidFill>
                <a:latin typeface="Average"/>
                <a:ea typeface="Average"/>
                <a:cs typeface="Average"/>
                <a:sym typeface="Average"/>
              </a:rPr>
              <a:t>, 1933).</a:t>
            </a:r>
            <a:endParaRPr sz="1100">
              <a:solidFill>
                <a:schemeClr val="accent3"/>
              </a:solidFill>
              <a:latin typeface="Average"/>
              <a:ea typeface="Average"/>
              <a:cs typeface="Average"/>
              <a:sym typeface="Average"/>
            </a:endParaRPr>
          </a:p>
          <a:p>
            <a:pPr marL="0" lvl="0" indent="0" algn="l" rtl="0">
              <a:spcBef>
                <a:spcPts val="0"/>
              </a:spcBef>
              <a:spcAft>
                <a:spcPts val="0"/>
              </a:spcAft>
              <a:buNone/>
            </a:pPr>
            <a:r>
              <a:rPr lang="en">
                <a:latin typeface="Average"/>
                <a:ea typeface="Average"/>
                <a:cs typeface="Average"/>
                <a:sym typeface="Average"/>
              </a:rPr>
              <a:t> </a:t>
            </a:r>
            <a:endParaRPr>
              <a:latin typeface="Average"/>
              <a:ea typeface="Average"/>
              <a:cs typeface="Average"/>
              <a:sym typeface="Average"/>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9"/>
          <p:cNvSpPr txBox="1">
            <a:spLocks noGrp="1"/>
          </p:cNvSpPr>
          <p:nvPr>
            <p:ph type="title" idx="4294967295"/>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Why Reflective Writing?</a:t>
            </a:r>
            <a:endParaRPr/>
          </a:p>
        </p:txBody>
      </p:sp>
      <p:sp>
        <p:nvSpPr>
          <p:cNvPr id="104" name="Google Shape;104;p19"/>
          <p:cNvSpPr txBox="1"/>
          <p:nvPr/>
        </p:nvSpPr>
        <p:spPr>
          <a:xfrm>
            <a:off x="460175" y="1200525"/>
            <a:ext cx="8173200" cy="3513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900">
                <a:solidFill>
                  <a:schemeClr val="accent3"/>
                </a:solidFill>
                <a:latin typeface="Average"/>
                <a:ea typeface="Average"/>
                <a:cs typeface="Average"/>
                <a:sym typeface="Average"/>
              </a:rPr>
              <a:t>Reflective writing “is how we make our learning visible to ourselves . . .  constructing a coherent narrative is how, in fact, we learn” (Clark and Rossiter, 2008, p. 66). </a:t>
            </a:r>
            <a:endParaRPr sz="1900">
              <a:solidFill>
                <a:schemeClr val="accent3"/>
              </a:solidFill>
              <a:latin typeface="Average"/>
              <a:ea typeface="Average"/>
              <a:cs typeface="Average"/>
              <a:sym typeface="Average"/>
            </a:endParaRPr>
          </a:p>
          <a:p>
            <a:pPr marL="0" lvl="0" indent="0" algn="l" rtl="0">
              <a:lnSpc>
                <a:spcPct val="115000"/>
              </a:lnSpc>
              <a:spcBef>
                <a:spcPts val="0"/>
              </a:spcBef>
              <a:spcAft>
                <a:spcPts val="0"/>
              </a:spcAft>
              <a:buNone/>
            </a:pPr>
            <a:endParaRPr sz="1900">
              <a:solidFill>
                <a:schemeClr val="accent3"/>
              </a:solidFill>
              <a:latin typeface="Average"/>
              <a:ea typeface="Average"/>
              <a:cs typeface="Average"/>
              <a:sym typeface="Average"/>
            </a:endParaRPr>
          </a:p>
          <a:p>
            <a:pPr marL="0" lvl="0" indent="0" algn="l" rtl="0">
              <a:lnSpc>
                <a:spcPct val="115000"/>
              </a:lnSpc>
              <a:spcBef>
                <a:spcPts val="0"/>
              </a:spcBef>
              <a:spcAft>
                <a:spcPts val="0"/>
              </a:spcAft>
              <a:buNone/>
            </a:pPr>
            <a:r>
              <a:rPr lang="en" sz="1900">
                <a:solidFill>
                  <a:schemeClr val="accent3"/>
                </a:solidFill>
                <a:latin typeface="Average"/>
                <a:ea typeface="Average"/>
                <a:cs typeface="Average"/>
                <a:sym typeface="Average"/>
              </a:rPr>
              <a:t>Students who repeatedly engage in structured reflection as part of experiential learning are more likely to bring a strategic learning orientation to new challenges (Eyler 1993; Eyler and Giles 1999)</a:t>
            </a:r>
            <a:endParaRPr sz="1900">
              <a:solidFill>
                <a:schemeClr val="accent3"/>
              </a:solidFill>
              <a:latin typeface="Average"/>
              <a:ea typeface="Average"/>
              <a:cs typeface="Average"/>
              <a:sym typeface="Average"/>
            </a:endParaRPr>
          </a:p>
          <a:p>
            <a:pPr marL="0" lvl="0" indent="0" algn="l" rtl="0">
              <a:lnSpc>
                <a:spcPct val="115000"/>
              </a:lnSpc>
              <a:spcBef>
                <a:spcPts val="2800"/>
              </a:spcBef>
              <a:spcAft>
                <a:spcPts val="0"/>
              </a:spcAft>
              <a:buNone/>
            </a:pPr>
            <a:r>
              <a:rPr lang="en" sz="1900">
                <a:solidFill>
                  <a:schemeClr val="accent3"/>
                </a:solidFill>
                <a:latin typeface="Average"/>
                <a:ea typeface="Average"/>
                <a:cs typeface="Average"/>
                <a:sym typeface="Average"/>
              </a:rPr>
              <a:t>“Reflection is the element that transforms simple experience to a learning experience” (National Society for Experiential Learning) </a:t>
            </a:r>
            <a:endParaRPr sz="1900">
              <a:solidFill>
                <a:schemeClr val="accent3"/>
              </a:solidFill>
              <a:latin typeface="Average"/>
              <a:ea typeface="Average"/>
              <a:cs typeface="Average"/>
              <a:sym typeface="Average"/>
            </a:endParaRPr>
          </a:p>
          <a:p>
            <a:pPr marL="0" lvl="0" indent="0" algn="l" rtl="0">
              <a:lnSpc>
                <a:spcPct val="115000"/>
              </a:lnSpc>
              <a:spcBef>
                <a:spcPts val="2800"/>
              </a:spcBef>
              <a:spcAft>
                <a:spcPts val="0"/>
              </a:spcAft>
              <a:buNone/>
            </a:pPr>
            <a:endParaRPr sz="1700">
              <a:solidFill>
                <a:schemeClr val="accent3"/>
              </a:solidFill>
              <a:latin typeface="Average"/>
              <a:ea typeface="Average"/>
              <a:cs typeface="Average"/>
              <a:sym typeface="Average"/>
            </a:endParaRPr>
          </a:p>
          <a:p>
            <a:pPr marL="0" lvl="0" indent="0" algn="l" rtl="0">
              <a:lnSpc>
                <a:spcPct val="115000"/>
              </a:lnSpc>
              <a:spcBef>
                <a:spcPts val="0"/>
              </a:spcBef>
              <a:spcAft>
                <a:spcPts val="0"/>
              </a:spcAft>
              <a:buNone/>
            </a:pPr>
            <a:endParaRPr sz="1700">
              <a:solidFill>
                <a:schemeClr val="accent3"/>
              </a:solidFill>
              <a:latin typeface="Average"/>
              <a:ea typeface="Average"/>
              <a:cs typeface="Average"/>
              <a:sym typeface="Average"/>
            </a:endParaRPr>
          </a:p>
        </p:txBody>
      </p:sp>
      <p:sp>
        <p:nvSpPr>
          <p:cNvPr id="105" name="Google Shape;105;p19"/>
          <p:cNvSpPr/>
          <p:nvPr/>
        </p:nvSpPr>
        <p:spPr>
          <a:xfrm>
            <a:off x="330425" y="1178500"/>
            <a:ext cx="8520600" cy="1266600"/>
          </a:xfrm>
          <a:prstGeom prst="rect">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Establishing a Framework of mentoring interns</a:t>
            </a:r>
            <a:endParaRPr/>
          </a:p>
        </p:txBody>
      </p:sp>
      <p:sp>
        <p:nvSpPr>
          <p:cNvPr id="111" name="Google Shape;111;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419100" algn="l" rtl="0">
              <a:spcBef>
                <a:spcPts val="0"/>
              </a:spcBef>
              <a:spcAft>
                <a:spcPts val="0"/>
              </a:spcAft>
              <a:buSzPts val="3000"/>
              <a:buChar char="●"/>
            </a:pPr>
            <a:r>
              <a:rPr lang="en" sz="3000"/>
              <a:t>Mentored (throughout the process)</a:t>
            </a:r>
            <a:endParaRPr sz="3000"/>
          </a:p>
          <a:p>
            <a:pPr marL="457200" lvl="0" indent="-419100" algn="l" rtl="0">
              <a:spcBef>
                <a:spcPts val="0"/>
              </a:spcBef>
              <a:spcAft>
                <a:spcPts val="0"/>
              </a:spcAft>
              <a:buSzPts val="3000"/>
              <a:buChar char="●"/>
            </a:pPr>
            <a:r>
              <a:rPr lang="en" sz="3000"/>
              <a:t>Recursive</a:t>
            </a:r>
            <a:endParaRPr sz="3000"/>
          </a:p>
          <a:p>
            <a:pPr marL="457200" lvl="0" indent="-419100" algn="l" rtl="0">
              <a:spcBef>
                <a:spcPts val="0"/>
              </a:spcBef>
              <a:spcAft>
                <a:spcPts val="0"/>
              </a:spcAft>
              <a:buSzPts val="3000"/>
              <a:buChar char="●"/>
            </a:pPr>
            <a:r>
              <a:rPr lang="en" sz="3000"/>
              <a:t>Adaptable</a:t>
            </a:r>
            <a:endParaRPr sz="3000"/>
          </a:p>
          <a:p>
            <a:pPr marL="0" lvl="0" indent="0" algn="l" rtl="0">
              <a:spcBef>
                <a:spcPts val="1600"/>
              </a:spcBef>
              <a:spcAft>
                <a:spcPts val="160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EL is mentored learning: </a:t>
            </a:r>
            <a:endParaRPr/>
          </a:p>
        </p:txBody>
      </p:sp>
      <p:sp>
        <p:nvSpPr>
          <p:cNvPr id="117" name="Google Shape;117;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3000">
                <a:latin typeface="Times New Roman"/>
                <a:ea typeface="Times New Roman"/>
                <a:cs typeface="Times New Roman"/>
                <a:sym typeface="Times New Roman"/>
              </a:rPr>
              <a:t>Kirschner et al. (2006) write that many experiential educators believe that students best learn through unmediated experience. However, their study concludes that successful experiential educators provide scaffolding by modeling, contextualizing, and dialoguing with participants during the experience.</a:t>
            </a:r>
            <a:endParaRPr sz="3000">
              <a:latin typeface="Times New Roman"/>
              <a:ea typeface="Times New Roman"/>
              <a:cs typeface="Times New Roman"/>
              <a:sym typeface="Times New Roman"/>
            </a:endParaRPr>
          </a:p>
          <a:p>
            <a:pPr marL="0" lvl="0" indent="0" algn="l" rtl="0">
              <a:spcBef>
                <a:spcPts val="0"/>
              </a:spcBef>
              <a:spcAft>
                <a:spcPts val="1600"/>
              </a:spcAft>
              <a:buNone/>
            </a:pPr>
            <a:endParaRP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1155</Words>
  <Application>Microsoft Office PowerPoint</Application>
  <PresentationFormat>On-screen Show (16:9)</PresentationFormat>
  <Paragraphs>120</Paragraphs>
  <Slides>27</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Caveat</vt:lpstr>
      <vt:lpstr>Average</vt:lpstr>
      <vt:lpstr>Times New Roman</vt:lpstr>
      <vt:lpstr>Arial</vt:lpstr>
      <vt:lpstr>Oswald</vt:lpstr>
      <vt:lpstr>Calibri</vt:lpstr>
      <vt:lpstr>Slate</vt:lpstr>
      <vt:lpstr>Using Writing to Prompt Reflection by Interns</vt:lpstr>
      <vt:lpstr>PowerPoint Presentation</vt:lpstr>
      <vt:lpstr>PowerPoint Presentation</vt:lpstr>
      <vt:lpstr>Guided reflection exercise</vt:lpstr>
      <vt:lpstr>PowerPoint Presentation</vt:lpstr>
      <vt:lpstr>Why Reflection?</vt:lpstr>
      <vt:lpstr>Why Reflective Writing?</vt:lpstr>
      <vt:lpstr>Establishing a Framework of mentoring interns</vt:lpstr>
      <vt:lpstr>EL is mentored learning: </vt:lpstr>
      <vt:lpstr>Mentors provide scaffolding that creates intention</vt:lpstr>
      <vt:lpstr>The mentor and the intern create a small community: </vt:lpstr>
      <vt:lpstr>Reflection is a recursive process</vt:lpstr>
      <vt:lpstr>Recursive</vt:lpstr>
      <vt:lpstr>Adaptable</vt:lpstr>
      <vt:lpstr>PowerPoint Presentation</vt:lpstr>
      <vt:lpstr>PowerPoint Presentation</vt:lpstr>
      <vt:lpstr>Creating Intention</vt:lpstr>
      <vt:lpstr>Prompting Reflection</vt:lpstr>
      <vt:lpstr>Prompting Reflection</vt:lpstr>
      <vt:lpstr>Narrative Framework</vt:lpstr>
      <vt:lpstr>Feedback</vt:lpstr>
      <vt:lpstr>Integration</vt:lpstr>
      <vt:lpstr>PowerPoint Presentation</vt:lpstr>
      <vt:lpstr>PowerPoint Presentation</vt:lpstr>
      <vt:lpstr>Evaluation</vt:lpstr>
      <vt:lpstr>Ultimate integration</vt:lpstr>
      <vt:lpstr>Revisit reflective writing exercise: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Writing to Prompt Reflection by Interns</dc:title>
  <dc:creator>Adrienne Chamberlain</dc:creator>
  <cp:lastModifiedBy>Adrienne Chamberlain</cp:lastModifiedBy>
  <cp:revision>1</cp:revision>
  <dcterms:modified xsi:type="dcterms:W3CDTF">2020-10-28T18:28:09Z</dcterms:modified>
</cp:coreProperties>
</file>