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6" r:id="rId4"/>
  </p:sldMasterIdLst>
  <p:notesMasterIdLst>
    <p:notesMasterId r:id="rId12"/>
  </p:notesMasterIdLst>
  <p:sldIdLst>
    <p:sldId id="262" r:id="rId5"/>
    <p:sldId id="261" r:id="rId6"/>
    <p:sldId id="263" r:id="rId7"/>
    <p:sldId id="264" r:id="rId8"/>
    <p:sldId id="330" r:id="rId9"/>
    <p:sldId id="331" r:id="rId10"/>
    <p:sldId id="270" r:id="rId11"/>
  </p:sldIdLst>
  <p:sldSz cx="12192000" cy="6858000"/>
  <p:notesSz cx="7099300" cy="9385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ny Jewkes" initials="TJ" lastIdx="1" clrIdx="0">
    <p:extLst>
      <p:ext uri="{19B8F6BF-5375-455C-9EA6-DF929625EA0E}">
        <p15:presenceInfo xmlns:p15="http://schemas.microsoft.com/office/powerpoint/2012/main" userId="S::arj34@byu.edu::3abb2c55-d2e1-4c42-962a-406f65cf73b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02F5E"/>
    <a:srgbClr val="00216A"/>
    <a:srgbClr val="000E2D"/>
    <a:srgbClr val="0015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C731B5-BDF3-4BF8-935F-3C8E1048A347}" v="2" dt="2020-05-27T17:26:40.8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02"/>
    <p:restoredTop sz="96395" autoAdjust="0"/>
  </p:normalViewPr>
  <p:slideViewPr>
    <p:cSldViewPr snapToGrid="0" snapToObjects="1">
      <p:cViewPr varScale="1">
        <p:scale>
          <a:sx n="115" d="100"/>
          <a:sy n="115" d="100"/>
        </p:scale>
        <p:origin x="186"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470895"/>
          </a:xfrm>
          <a:prstGeom prst="rect">
            <a:avLst/>
          </a:prstGeom>
        </p:spPr>
        <p:txBody>
          <a:bodyPr vert="horz" lIns="94192" tIns="47096" rIns="94192" bIns="47096" rtlCol="0"/>
          <a:lstStyle>
            <a:lvl1pPr algn="l">
              <a:defRPr sz="1200"/>
            </a:lvl1pPr>
          </a:lstStyle>
          <a:p>
            <a:endParaRPr lang="en-US"/>
          </a:p>
        </p:txBody>
      </p:sp>
      <p:sp>
        <p:nvSpPr>
          <p:cNvPr id="3" name="Date Placeholder 2"/>
          <p:cNvSpPr>
            <a:spLocks noGrp="1"/>
          </p:cNvSpPr>
          <p:nvPr>
            <p:ph type="dt" idx="1"/>
          </p:nvPr>
        </p:nvSpPr>
        <p:spPr>
          <a:xfrm>
            <a:off x="4021294" y="0"/>
            <a:ext cx="3076363" cy="470895"/>
          </a:xfrm>
          <a:prstGeom prst="rect">
            <a:avLst/>
          </a:prstGeom>
        </p:spPr>
        <p:txBody>
          <a:bodyPr vert="horz" lIns="94192" tIns="47096" rIns="94192" bIns="47096" rtlCol="0"/>
          <a:lstStyle>
            <a:lvl1pPr algn="r">
              <a:defRPr sz="1200"/>
            </a:lvl1pPr>
          </a:lstStyle>
          <a:p>
            <a:fld id="{49E7FBAB-267D-0149-BF39-942065C55B5F}" type="datetimeFigureOut">
              <a:rPr lang="en-US" smtClean="0"/>
              <a:t>8/5/2020</a:t>
            </a:fld>
            <a:endParaRPr lang="en-US"/>
          </a:p>
        </p:txBody>
      </p:sp>
      <p:sp>
        <p:nvSpPr>
          <p:cNvPr id="4" name="Slide Image Placeholder 3"/>
          <p:cNvSpPr>
            <a:spLocks noGrp="1" noRot="1" noChangeAspect="1"/>
          </p:cNvSpPr>
          <p:nvPr>
            <p:ph type="sldImg" idx="2"/>
          </p:nvPr>
        </p:nvSpPr>
        <p:spPr>
          <a:xfrm>
            <a:off x="735013" y="1173163"/>
            <a:ext cx="5629275" cy="3167062"/>
          </a:xfrm>
          <a:prstGeom prst="rect">
            <a:avLst/>
          </a:prstGeom>
          <a:noFill/>
          <a:ln w="12700">
            <a:solidFill>
              <a:prstClr val="black"/>
            </a:solidFill>
          </a:ln>
        </p:spPr>
        <p:txBody>
          <a:bodyPr vert="horz" lIns="94192" tIns="47096" rIns="94192" bIns="47096" rtlCol="0" anchor="ctr"/>
          <a:lstStyle/>
          <a:p>
            <a:endParaRPr lang="en-US"/>
          </a:p>
        </p:txBody>
      </p:sp>
      <p:sp>
        <p:nvSpPr>
          <p:cNvPr id="5" name="Notes Placeholder 4"/>
          <p:cNvSpPr>
            <a:spLocks noGrp="1"/>
          </p:cNvSpPr>
          <p:nvPr>
            <p:ph type="body" sz="quarter" idx="3"/>
          </p:nvPr>
        </p:nvSpPr>
        <p:spPr>
          <a:xfrm>
            <a:off x="709930" y="4516676"/>
            <a:ext cx="5679440" cy="3695462"/>
          </a:xfrm>
          <a:prstGeom prst="rect">
            <a:avLst/>
          </a:prstGeom>
        </p:spPr>
        <p:txBody>
          <a:bodyPr vert="horz" lIns="94192" tIns="47096" rIns="94192" bIns="4709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4407"/>
            <a:ext cx="3076363" cy="470894"/>
          </a:xfrm>
          <a:prstGeom prst="rect">
            <a:avLst/>
          </a:prstGeom>
        </p:spPr>
        <p:txBody>
          <a:bodyPr vert="horz" lIns="94192" tIns="47096" rIns="94192" bIns="47096" rtlCol="0" anchor="b"/>
          <a:lstStyle>
            <a:lvl1pPr algn="l">
              <a:defRPr sz="1200"/>
            </a:lvl1pPr>
          </a:lstStyle>
          <a:p>
            <a:endParaRPr lang="en-US"/>
          </a:p>
        </p:txBody>
      </p:sp>
      <p:sp>
        <p:nvSpPr>
          <p:cNvPr id="7" name="Slide Number Placeholder 6"/>
          <p:cNvSpPr>
            <a:spLocks noGrp="1"/>
          </p:cNvSpPr>
          <p:nvPr>
            <p:ph type="sldNum" sz="quarter" idx="5"/>
          </p:nvPr>
        </p:nvSpPr>
        <p:spPr>
          <a:xfrm>
            <a:off x="4021294" y="8914407"/>
            <a:ext cx="3076363" cy="470894"/>
          </a:xfrm>
          <a:prstGeom prst="rect">
            <a:avLst/>
          </a:prstGeom>
        </p:spPr>
        <p:txBody>
          <a:bodyPr vert="horz" lIns="94192" tIns="47096" rIns="94192" bIns="47096" rtlCol="0" anchor="b"/>
          <a:lstStyle>
            <a:lvl1pPr algn="r">
              <a:defRPr sz="1200"/>
            </a:lvl1pPr>
          </a:lstStyle>
          <a:p>
            <a:fld id="{F47BB9CB-F3FD-C448-AA1B-5CCDE61427E2}" type="slidenum">
              <a:rPr lang="en-US" smtClean="0"/>
              <a:t>‹#›</a:t>
            </a:fld>
            <a:endParaRPr lang="en-US"/>
          </a:p>
        </p:txBody>
      </p:sp>
    </p:spTree>
    <p:extLst>
      <p:ext uri="{BB962C8B-B14F-4D97-AF65-F5344CB8AC3E}">
        <p14:creationId xmlns:p14="http://schemas.microsoft.com/office/powerpoint/2010/main" val="1945196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 </a:t>
            </a:r>
          </a:p>
          <a:p>
            <a:endParaRPr lang="en-US" dirty="0" smtClean="0"/>
          </a:p>
          <a:p>
            <a:r>
              <a:rPr lang="en-US" dirty="0" smtClean="0"/>
              <a:t>I AM WILLIAM TENNEY A.K.A</a:t>
            </a:r>
            <a:r>
              <a:rPr lang="en-US" baseline="0" dirty="0" smtClean="0"/>
              <a:t> WILL I AM THE DIRECTOR FOR THE RXT TEAM WHICH IS A TEAM WITHIN THE CEL -– RXT STANDS FOR RECRUITER EXPERIENCE TEAM. OUR TEAM ENSURES THAT ANY EMPLOYER WHO COMES ON CAMPUS HAS AN EXCEPTIONAL EXPERIENCE AT BYU WHICH WILL THEN CONVERT INTO MORE OF OUR BYU STUDENTS GETTING HIRED AND GIVEN CAREER OPPERTUNITIES BY THESE REPEAT EMPLOYERS. </a:t>
            </a:r>
          </a:p>
          <a:p>
            <a:endParaRPr lang="en-US" baseline="0" dirty="0" smtClean="0"/>
          </a:p>
          <a:p>
            <a:r>
              <a:rPr lang="en-US" baseline="0" dirty="0" smtClean="0"/>
              <a:t>I WORK CLOSELY WITH THE STEM TEAM IN CEL.</a:t>
            </a:r>
          </a:p>
          <a:p>
            <a:endParaRPr lang="en-US" baseline="0" dirty="0" smtClean="0"/>
          </a:p>
          <a:p>
            <a:r>
              <a:rPr lang="en-US" baseline="0" dirty="0" smtClean="0"/>
              <a:t>Beth -</a:t>
            </a:r>
          </a:p>
        </p:txBody>
      </p:sp>
      <p:sp>
        <p:nvSpPr>
          <p:cNvPr id="4" name="Slide Number Placeholder 3"/>
          <p:cNvSpPr>
            <a:spLocks noGrp="1"/>
          </p:cNvSpPr>
          <p:nvPr>
            <p:ph type="sldNum" sz="quarter" idx="10"/>
          </p:nvPr>
        </p:nvSpPr>
        <p:spPr/>
        <p:txBody>
          <a:bodyPr/>
          <a:lstStyle/>
          <a:p>
            <a:fld id="{F47BB9CB-F3FD-C448-AA1B-5CCDE61427E2}" type="slidenum">
              <a:rPr lang="en-US" smtClean="0"/>
              <a:t>1</a:t>
            </a:fld>
            <a:endParaRPr lang="en-US"/>
          </a:p>
        </p:txBody>
      </p:sp>
    </p:spTree>
    <p:extLst>
      <p:ext uri="{BB962C8B-B14F-4D97-AF65-F5344CB8AC3E}">
        <p14:creationId xmlns:p14="http://schemas.microsoft.com/office/powerpoint/2010/main" val="3751694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 </a:t>
            </a:r>
          </a:p>
          <a:p>
            <a:endParaRPr lang="en-US" dirty="0" smtClean="0"/>
          </a:p>
          <a:p>
            <a:r>
              <a:rPr lang="en-US" dirty="0" smtClean="0"/>
              <a:t>W</a:t>
            </a:r>
            <a:r>
              <a:rPr lang="en-US" baseline="0" dirty="0" smtClean="0"/>
              <a:t>E WANT TO SHARE NOW WHAT THE PROCESS LOOKS LIKE WHEN YOUR CLUB PARTNERS WITH CEL –</a:t>
            </a:r>
          </a:p>
          <a:p>
            <a:endParaRPr lang="en-US" baseline="0" dirty="0" smtClean="0"/>
          </a:p>
          <a:p>
            <a:r>
              <a:rPr lang="en-US" baseline="0" dirty="0" smtClean="0"/>
              <a:t>THERE WILL BE TWO TYPES OF CLUB REQUEST –</a:t>
            </a:r>
          </a:p>
          <a:p>
            <a:r>
              <a:rPr lang="en-US" baseline="0" dirty="0" smtClean="0"/>
              <a:t>1</a:t>
            </a:r>
            <a:r>
              <a:rPr lang="en-US" baseline="30000" dirty="0" smtClean="0"/>
              <a:t>ST</a:t>
            </a:r>
            <a:r>
              <a:rPr lang="en-US" baseline="0" dirty="0" smtClean="0"/>
              <a:t> IS A STANDARD CLUB REQUEST – MEANING JUST YOUR REGULAR WEEKLY MEETING OR GATHERING IF YOU NEED HELP WITH SECURING A VENUE ETC. OR THIS IS WHEN MORE THEN ONE CLUB WANT TO GET TOGETHER AND HAVE AN EVENT.</a:t>
            </a:r>
          </a:p>
          <a:p>
            <a:endParaRPr lang="en-US" baseline="0" dirty="0" smtClean="0"/>
          </a:p>
          <a:p>
            <a:r>
              <a:rPr lang="en-US" baseline="0" dirty="0" smtClean="0"/>
              <a:t>THE 2</a:t>
            </a:r>
            <a:r>
              <a:rPr lang="en-US" baseline="30000" dirty="0" smtClean="0"/>
              <a:t>ND</a:t>
            </a:r>
            <a:r>
              <a:rPr lang="en-US" baseline="0" dirty="0" smtClean="0"/>
              <a:t> REQUEST IS FOR EXCLUSIVE FOR JUST THE CLUB MEMBERS ONLY AND HAVE A HIGH PROFILE PRESENTER – CEO OR VP OR WELL KNOWN PERSON.</a:t>
            </a:r>
          </a:p>
          <a:p>
            <a:endParaRPr lang="en-US" baseline="0" dirty="0" smtClean="0"/>
          </a:p>
          <a:p>
            <a:r>
              <a:rPr lang="en-US" baseline="0" dirty="0" smtClean="0"/>
              <a:t>I HAVE TO PUT A DISCLAIMER HERE THOUGH, ANY REFRESHMENTS OR FOOD ARRANGEMENTS WILL BE LEFT TO THE CLUBS TO ORGANIZE, WE DON’T DO FOOD, SORRY!</a:t>
            </a:r>
          </a:p>
          <a:p>
            <a:endParaRPr lang="en-US" baseline="0" dirty="0" smtClean="0"/>
          </a:p>
          <a:p>
            <a:r>
              <a:rPr lang="en-US" baseline="0" dirty="0" smtClean="0"/>
              <a:t>BOTH REQUEST WILL COME THROUGH OUR HANDSHAKE PLATFORM FOR EVENTS SO WE WILL SHARE HOW THAT IS TO BE DONE.</a:t>
            </a:r>
          </a:p>
          <a:p>
            <a:endParaRPr lang="en-US" baseline="0" dirty="0" smtClean="0"/>
          </a:p>
          <a:p>
            <a:r>
              <a:rPr lang="en-US" baseline="0" dirty="0" smtClean="0"/>
              <a:t>(NEXT SLIDE)</a:t>
            </a:r>
            <a:endParaRPr lang="en-US" dirty="0"/>
          </a:p>
        </p:txBody>
      </p:sp>
      <p:sp>
        <p:nvSpPr>
          <p:cNvPr id="4" name="Slide Number Placeholder 3"/>
          <p:cNvSpPr>
            <a:spLocks noGrp="1"/>
          </p:cNvSpPr>
          <p:nvPr>
            <p:ph type="sldNum" sz="quarter" idx="10"/>
          </p:nvPr>
        </p:nvSpPr>
        <p:spPr/>
        <p:txBody>
          <a:bodyPr/>
          <a:lstStyle/>
          <a:p>
            <a:fld id="{F47BB9CB-F3FD-C448-AA1B-5CCDE61427E2}" type="slidenum">
              <a:rPr lang="en-US" smtClean="0"/>
              <a:t>2</a:t>
            </a:fld>
            <a:endParaRPr lang="en-US"/>
          </a:p>
        </p:txBody>
      </p:sp>
    </p:spTree>
    <p:extLst>
      <p:ext uri="{BB962C8B-B14F-4D97-AF65-F5344CB8AC3E}">
        <p14:creationId xmlns:p14="http://schemas.microsoft.com/office/powerpoint/2010/main" val="2180771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BETH –</a:t>
            </a:r>
          </a:p>
          <a:p>
            <a:r>
              <a:rPr lang="en-US" dirty="0"/>
              <a:t>IF IT IS A VIRTUAL</a:t>
            </a:r>
            <a:r>
              <a:rPr lang="en-US" baseline="0" dirty="0"/>
              <a:t> EVENT WE CAN </a:t>
            </a:r>
            <a:r>
              <a:rPr lang="en-US" dirty="0"/>
              <a:t>SET UP ZOOM FOR YOU</a:t>
            </a:r>
          </a:p>
          <a:p>
            <a:endParaRPr lang="en-US" dirty="0"/>
          </a:p>
          <a:p>
            <a:r>
              <a:rPr lang="en-US" dirty="0"/>
              <a:t>MORE</a:t>
            </a:r>
            <a:r>
              <a:rPr lang="en-US" baseline="0" dirty="0"/>
              <a:t> STUDENTS TO BE AWARE OF YOUR CLUB AND ALSO BE ABLE TO RPOMOTE YOUR CLUB WITH CD</a:t>
            </a:r>
          </a:p>
          <a:p>
            <a:endParaRPr lang="en-US" baseline="0" dirty="0"/>
          </a:p>
          <a:p>
            <a:r>
              <a:rPr lang="en-US" baseline="0" dirty="0"/>
              <a:t>WE CAN GET ATTENDEES WHETHER IT BE IN-PERSON OR VIA ZOOM WHICH WE SET UP FOR YOU.</a:t>
            </a:r>
            <a:endParaRPr lang="en-US" dirty="0"/>
          </a:p>
          <a:p>
            <a:endParaRPr lang="en-US" dirty="0"/>
          </a:p>
          <a:p>
            <a:endParaRPr lang="en-US" dirty="0"/>
          </a:p>
          <a:p>
            <a:r>
              <a:rPr lang="en-US" dirty="0"/>
              <a:t>1. FOR A</a:t>
            </a:r>
            <a:r>
              <a:rPr lang="en-US" baseline="0" dirty="0"/>
              <a:t> WEEKLY CLUB MEETING DO YOU NEED TO NOTIFY YOUR ADVISORS FOR APPROVAL?</a:t>
            </a:r>
            <a:endParaRPr lang="en-US" dirty="0"/>
          </a:p>
        </p:txBody>
      </p:sp>
      <p:sp>
        <p:nvSpPr>
          <p:cNvPr id="4" name="Slide Number Placeholder 3"/>
          <p:cNvSpPr>
            <a:spLocks noGrp="1"/>
          </p:cNvSpPr>
          <p:nvPr>
            <p:ph type="sldNum" sz="quarter" idx="10"/>
          </p:nvPr>
        </p:nvSpPr>
        <p:spPr/>
        <p:txBody>
          <a:bodyPr/>
          <a:lstStyle/>
          <a:p>
            <a:fld id="{F47BB9CB-F3FD-C448-AA1B-5CCDE61427E2}" type="slidenum">
              <a:rPr lang="en-US" smtClean="0"/>
              <a:t>3</a:t>
            </a:fld>
            <a:endParaRPr lang="en-US"/>
          </a:p>
        </p:txBody>
      </p:sp>
    </p:spTree>
    <p:extLst>
      <p:ext uri="{BB962C8B-B14F-4D97-AF65-F5344CB8AC3E}">
        <p14:creationId xmlns:p14="http://schemas.microsoft.com/office/powerpoint/2010/main" val="744582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 CAN I POINT OUT THAT THESE EVENTS CAN BE SET UP ETHER FOR</a:t>
            </a:r>
            <a:r>
              <a:rPr lang="en-US" baseline="0" dirty="0" smtClean="0"/>
              <a:t> IN-PERSON</a:t>
            </a:r>
            <a:r>
              <a:rPr lang="en-US" dirty="0" smtClean="0"/>
              <a:t> OR THEY</a:t>
            </a:r>
            <a:r>
              <a:rPr lang="en-US" baseline="0" dirty="0" smtClean="0"/>
              <a:t> CAN BE SET UP VIRTUALLY BY CEL. DEPENDING ON OUR CAMPUS POLICIES FOR GATHERINGS ETC SO KEEP THAT IN MIND.</a:t>
            </a:r>
            <a:endParaRPr lang="en-US" dirty="0" smtClean="0"/>
          </a:p>
          <a:p>
            <a:endParaRPr lang="en-US" dirty="0" smtClean="0"/>
          </a:p>
          <a:p>
            <a:r>
              <a:rPr lang="en-US" dirty="0" smtClean="0"/>
              <a:t>THE SECOND REQUEST AS MENITONED ARE EXCLUSIVE CLUB EVENT TO CLUB MEMBERS ONLY AND THEY HAVE A HIGH PROFILE PRESENTER – CEO OR VP OR AGAIN SOMEONE WITH HIGH PUBLIC</a:t>
            </a:r>
            <a:r>
              <a:rPr lang="en-US" baseline="0" dirty="0" smtClean="0"/>
              <a:t> PROFILE (TOM CRUISE)</a:t>
            </a:r>
            <a:endParaRPr lang="en-US" dirty="0" smtClean="0"/>
          </a:p>
          <a:p>
            <a:r>
              <a:rPr lang="en-US" dirty="0" smtClean="0"/>
              <a:t>THESE WILL NEED</a:t>
            </a:r>
            <a:r>
              <a:rPr lang="en-US" baseline="0" dirty="0" smtClean="0"/>
              <a:t> TO GO THROUGH THE ACADEMIC VPS OFFICE – SO THESE REQUEST NEED TO BE SUBMIITED 48 HOURS BEFORE THE EVENT OR EVEN MORE.</a:t>
            </a:r>
          </a:p>
          <a:p>
            <a:pPr marL="228600" indent="-228600">
              <a:buFont typeface="+mj-lt"/>
              <a:buAutoNum type="arabicPeriod"/>
            </a:pPr>
            <a:endParaRPr lang="en-US" baseline="0" dirty="0" smtClean="0"/>
          </a:p>
          <a:p>
            <a:pPr marL="228600" indent="-228600">
              <a:buFont typeface="+mj-lt"/>
              <a:buAutoNum type="arabicPeriod"/>
            </a:pPr>
            <a:r>
              <a:rPr lang="en-US" baseline="0" dirty="0" smtClean="0"/>
              <a:t>SUBMITT THE REQUEST VIA HANDSHAKE</a:t>
            </a:r>
          </a:p>
          <a:p>
            <a:pPr marL="228600" indent="-228600">
              <a:buFont typeface="+mj-lt"/>
              <a:buAutoNum type="arabicPeriod"/>
            </a:pPr>
            <a:r>
              <a:rPr lang="en-US" baseline="0" dirty="0" smtClean="0"/>
              <a:t>CEL WILL CONTACT CLUB LEADER TO CONFIRM THE REQUEST</a:t>
            </a:r>
          </a:p>
          <a:p>
            <a:pPr marL="228600" indent="-228600">
              <a:buFont typeface="+mj-lt"/>
              <a:buAutoNum type="arabicPeriod"/>
            </a:pPr>
            <a:r>
              <a:rPr lang="en-US" baseline="0" dirty="0" smtClean="0"/>
              <a:t>CEL SUBMIT THE REQUEST TO BYU CLUBS</a:t>
            </a:r>
          </a:p>
          <a:p>
            <a:pPr marL="228600" indent="-228600">
              <a:buFont typeface="+mj-lt"/>
              <a:buAutoNum type="arabicPeriod"/>
            </a:pPr>
            <a:r>
              <a:rPr lang="en-US" baseline="0" dirty="0" smtClean="0"/>
              <a:t>TENTATIVELY RESERVE ROOM</a:t>
            </a:r>
          </a:p>
          <a:p>
            <a:pPr marL="228600" indent="-228600">
              <a:buFont typeface="+mj-lt"/>
              <a:buAutoNum type="arabicPeriod"/>
            </a:pPr>
            <a:r>
              <a:rPr lang="en-US" baseline="0" dirty="0" smtClean="0"/>
              <a:t>BYU WILL CONTACT CLUB ADVISOR TO CONFIRM EVERYTHING – SO JUST BE AWARE OF THAT ADVISORS. – (NEXT SLIDE)</a:t>
            </a:r>
          </a:p>
          <a:p>
            <a:endParaRPr lang="en-US" dirty="0"/>
          </a:p>
        </p:txBody>
      </p:sp>
      <p:sp>
        <p:nvSpPr>
          <p:cNvPr id="4" name="Slide Number Placeholder 3"/>
          <p:cNvSpPr>
            <a:spLocks noGrp="1"/>
          </p:cNvSpPr>
          <p:nvPr>
            <p:ph type="sldNum" sz="quarter" idx="10"/>
          </p:nvPr>
        </p:nvSpPr>
        <p:spPr/>
        <p:txBody>
          <a:bodyPr/>
          <a:lstStyle/>
          <a:p>
            <a:fld id="{F47BB9CB-F3FD-C448-AA1B-5CCDE61427E2}" type="slidenum">
              <a:rPr lang="en-US" smtClean="0"/>
              <a:t>4</a:t>
            </a:fld>
            <a:endParaRPr lang="en-US"/>
          </a:p>
        </p:txBody>
      </p:sp>
    </p:spTree>
    <p:extLst>
      <p:ext uri="{BB962C8B-B14F-4D97-AF65-F5344CB8AC3E}">
        <p14:creationId xmlns:p14="http://schemas.microsoft.com/office/powerpoint/2010/main" val="4041584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a:t>
            </a:r>
            <a:r>
              <a:rPr lang="en-US" baseline="0" dirty="0" smtClean="0"/>
              <a:t>.</a:t>
            </a:r>
            <a:endParaRPr lang="en-US" dirty="0" smtClean="0"/>
          </a:p>
          <a:p>
            <a:pPr marL="174708" indent="-174708">
              <a:buFont typeface="Arial" panose="020B0604020202020204" pitchFamily="34" charset="0"/>
              <a:buChar char="•"/>
            </a:pPr>
            <a:r>
              <a:rPr lang="en-US" dirty="0" smtClean="0"/>
              <a:t>ONCE THE ADVISORS GIVES THE GO AHEAD THEN THE ACADEMIC VPS OFFICE RPOCESSES THE REQUEST FOR FINAL APPROVAL.</a:t>
            </a:r>
          </a:p>
          <a:p>
            <a:pPr marL="174708" indent="-174708">
              <a:buFont typeface="Arial" panose="020B0604020202020204" pitchFamily="34" charset="0"/>
              <a:buChar char="•"/>
            </a:pPr>
            <a:r>
              <a:rPr lang="en-US" dirty="0" smtClean="0"/>
              <a:t>CEL WILL FOLLOW UP –</a:t>
            </a:r>
            <a:r>
              <a:rPr lang="en-US" baseline="0" dirty="0" smtClean="0"/>
              <a:t> ONCE APPROVED </a:t>
            </a:r>
          </a:p>
          <a:p>
            <a:pPr marL="174708" indent="-174708">
              <a:buFont typeface="Arial" panose="020B0604020202020204" pitchFamily="34" charset="0"/>
              <a:buChar char="•"/>
            </a:pPr>
            <a:r>
              <a:rPr lang="en-US" baseline="0" dirty="0" smtClean="0"/>
              <a:t>CEL CONFIRMS THE VENUE WITH CAMPUS SCHEDULEING</a:t>
            </a:r>
          </a:p>
          <a:p>
            <a:pPr marL="174708" indent="-174708">
              <a:buFont typeface="Arial" panose="020B0604020202020204" pitchFamily="34" charset="0"/>
              <a:buChar char="•"/>
            </a:pPr>
            <a:r>
              <a:rPr lang="en-US" baseline="0" dirty="0" smtClean="0"/>
              <a:t>AND POST THE EVENT ON BYU.CLUBS</a:t>
            </a:r>
          </a:p>
          <a:p>
            <a:pPr marL="174708" indent="-174708">
              <a:buFont typeface="Arial" panose="020B0604020202020204" pitchFamily="34" charset="0"/>
              <a:buChar char="•"/>
            </a:pPr>
            <a:r>
              <a:rPr lang="en-US" baseline="0" dirty="0" smtClean="0"/>
              <a:t>AND THEN APPROVE ON HANDSHAKE AND ATTACH ANY MARKETING MATERIAL</a:t>
            </a:r>
          </a:p>
          <a:p>
            <a:pPr marL="174708" indent="-174708">
              <a:buFont typeface="Arial" panose="020B0604020202020204" pitchFamily="34" charset="0"/>
              <a:buChar char="•"/>
            </a:pPr>
            <a:r>
              <a:rPr lang="en-US" baseline="0" dirty="0" smtClean="0"/>
              <a:t>CEL WILL SHARE WITH CDS</a:t>
            </a:r>
          </a:p>
          <a:p>
            <a:pPr marL="174708" indent="-174708">
              <a:buFont typeface="Arial" panose="020B0604020202020204" pitchFamily="34" charset="0"/>
              <a:buChar char="•"/>
            </a:pPr>
            <a:r>
              <a:rPr lang="en-US" baseline="0" dirty="0" smtClean="0"/>
              <a:t>TRACK ATTENDANCE          (NEXT SLIDE)</a:t>
            </a:r>
            <a:endParaRPr lang="en-US" dirty="0"/>
          </a:p>
        </p:txBody>
      </p:sp>
      <p:sp>
        <p:nvSpPr>
          <p:cNvPr id="4" name="Slide Number Placeholder 3"/>
          <p:cNvSpPr>
            <a:spLocks noGrp="1"/>
          </p:cNvSpPr>
          <p:nvPr>
            <p:ph type="sldNum" sz="quarter" idx="10"/>
          </p:nvPr>
        </p:nvSpPr>
        <p:spPr/>
        <p:txBody>
          <a:bodyPr/>
          <a:lstStyle/>
          <a:p>
            <a:fld id="{F47BB9CB-F3FD-C448-AA1B-5CCDE61427E2}" type="slidenum">
              <a:rPr lang="en-US" smtClean="0"/>
              <a:t>5</a:t>
            </a:fld>
            <a:endParaRPr lang="en-US"/>
          </a:p>
        </p:txBody>
      </p:sp>
    </p:spTree>
    <p:extLst>
      <p:ext uri="{BB962C8B-B14F-4D97-AF65-F5344CB8AC3E}">
        <p14:creationId xmlns:p14="http://schemas.microsoft.com/office/powerpoint/2010/main" val="2958479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BET</a:t>
            </a:r>
            <a:r>
              <a:rPr lang="en-US" baseline="0" dirty="0"/>
              <a:t>H –</a:t>
            </a:r>
          </a:p>
          <a:p>
            <a:endParaRPr lang="en-US" baseline="0" dirty="0"/>
          </a:p>
          <a:p>
            <a:r>
              <a:rPr lang="en-US" baseline="0" dirty="0"/>
              <a:t>LET US KNOW SO WE CAN HELP YOU NAVIGATE SIGNING UP PROCCESS AND ALSO WORK WITH THOSE APPROVING EMPLOYERS TO APPROVE YOU STRAIGHT WAY.</a:t>
            </a:r>
          </a:p>
          <a:p>
            <a:endParaRPr lang="en-US" dirty="0"/>
          </a:p>
        </p:txBody>
      </p:sp>
      <p:sp>
        <p:nvSpPr>
          <p:cNvPr id="4" name="Slide Number Placeholder 3"/>
          <p:cNvSpPr>
            <a:spLocks noGrp="1"/>
          </p:cNvSpPr>
          <p:nvPr>
            <p:ph type="sldNum" sz="quarter" idx="10"/>
          </p:nvPr>
        </p:nvSpPr>
        <p:spPr/>
        <p:txBody>
          <a:bodyPr/>
          <a:lstStyle/>
          <a:p>
            <a:fld id="{F47BB9CB-F3FD-C448-AA1B-5CCDE61427E2}" type="slidenum">
              <a:rPr lang="en-US" smtClean="0"/>
              <a:t>6</a:t>
            </a:fld>
            <a:endParaRPr lang="en-US"/>
          </a:p>
        </p:txBody>
      </p:sp>
    </p:spTree>
    <p:extLst>
      <p:ext uri="{BB962C8B-B14F-4D97-AF65-F5344CB8AC3E}">
        <p14:creationId xmlns:p14="http://schemas.microsoft.com/office/powerpoint/2010/main" val="1887891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 </a:t>
            </a:r>
          </a:p>
          <a:p>
            <a:r>
              <a:rPr lang="en-US" dirty="0" smtClean="0"/>
              <a:t>OPEN UP FOR QUESTIONS,</a:t>
            </a:r>
            <a:r>
              <a:rPr lang="en-US" baseline="0" dirty="0" smtClean="0"/>
              <a:t> DO YOU HAVE ANY QUESTIONS FOR BETH AND I.</a:t>
            </a:r>
            <a:endParaRPr lang="en-US" dirty="0" smtClean="0"/>
          </a:p>
          <a:p>
            <a:endParaRPr lang="en-US" dirty="0" smtClean="0"/>
          </a:p>
          <a:p>
            <a:r>
              <a:rPr lang="en-US" baseline="0" dirty="0" smtClean="0"/>
              <a:t>THANK YOU AGAIN FOR TAKING THE TIME TO BE ON THIS CALL, WE HOPE THAT YOU SEE THE VALUE OF PARTNERING WITH CEL, IT WILL BENEFIT YOUR MEMBERS BY CONNECTING WITH EMPLOYERS AND UTULIZING THE RESOURCES THAT CEL HAS TO OFFER FOR FUTURE CAREERS AFTER COLLEGE.</a:t>
            </a:r>
            <a:br>
              <a:rPr lang="en-US" baseline="0" dirty="0" smtClean="0"/>
            </a:br>
            <a:endParaRPr lang="en-US" dirty="0" smtClean="0"/>
          </a:p>
          <a:p>
            <a:r>
              <a:rPr lang="en-US" dirty="0" smtClean="0"/>
              <a:t>HERE ARE</a:t>
            </a:r>
            <a:r>
              <a:rPr lang="en-US" baseline="0" dirty="0" smtClean="0"/>
              <a:t> OUR EMAIL ADDRESSES - </a:t>
            </a:r>
            <a:r>
              <a:rPr lang="en-US" dirty="0" smtClean="0"/>
              <a:t>FEEL FREE TO EMAIL US SO WE CAN MOVE</a:t>
            </a:r>
            <a:r>
              <a:rPr lang="en-US" baseline="0" dirty="0" smtClean="0"/>
              <a:t> FORWARD WITH THIS PARTNERSHIP.</a:t>
            </a:r>
          </a:p>
          <a:p>
            <a:endParaRPr lang="en-US" baseline="0" dirty="0" smtClean="0"/>
          </a:p>
          <a:p>
            <a:r>
              <a:rPr lang="en-US" baseline="0" dirty="0" smtClean="0"/>
              <a:t>YOU ALL HAVE A GREAT REST OF YOUR DAY!!</a:t>
            </a:r>
            <a:endParaRPr lang="en-US" dirty="0"/>
          </a:p>
        </p:txBody>
      </p:sp>
      <p:sp>
        <p:nvSpPr>
          <p:cNvPr id="4" name="Slide Number Placeholder 3"/>
          <p:cNvSpPr>
            <a:spLocks noGrp="1"/>
          </p:cNvSpPr>
          <p:nvPr>
            <p:ph type="sldNum" sz="quarter" idx="10"/>
          </p:nvPr>
        </p:nvSpPr>
        <p:spPr/>
        <p:txBody>
          <a:bodyPr/>
          <a:lstStyle/>
          <a:p>
            <a:fld id="{F47BB9CB-F3FD-C448-AA1B-5CCDE61427E2}" type="slidenum">
              <a:rPr lang="en-US" smtClean="0"/>
              <a:t>7</a:t>
            </a:fld>
            <a:endParaRPr lang="en-US"/>
          </a:p>
        </p:txBody>
      </p:sp>
    </p:spTree>
    <p:extLst>
      <p:ext uri="{BB962C8B-B14F-4D97-AF65-F5344CB8AC3E}">
        <p14:creationId xmlns:p14="http://schemas.microsoft.com/office/powerpoint/2010/main" val="1149033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8/5/2020</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3927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8/5/2020</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159538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8/5/2020</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912434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8/5/2020</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6697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8/5/2020</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147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8/5/2020</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97002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8/5/2020</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710610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8/5/2020</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701186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8/5/2020</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77726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8/5/2020</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44572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8/5/2020</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009541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8/5/2020</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249706316"/>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5" r:id="rId6"/>
    <p:sldLayoutId id="2147483720" r:id="rId7"/>
    <p:sldLayoutId id="2147483721" r:id="rId8"/>
    <p:sldLayoutId id="2147483722" r:id="rId9"/>
    <p:sldLayoutId id="2147483724" r:id="rId10"/>
    <p:sldLayoutId id="214748372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careers.byu.edu/about-us" TargetMode="External"/><Relationship Id="rId4" Type="http://schemas.openxmlformats.org/officeDocument/2006/relationships/hyperlink" Target="https://chemicalengineering.byu.edu/"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8.jpg"/><Relationship Id="rId7" Type="http://schemas.openxmlformats.org/officeDocument/2006/relationships/hyperlink" Target="mailto:Beth_hiatt@byu.edu"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mailto:William_tenney@byu.edu" TargetMode="External"/><Relationship Id="rId5" Type="http://schemas.openxmlformats.org/officeDocument/2006/relationships/hyperlink" Target="https://brightspotcdn.byu.edu/38/78/f38b34db493ebafbe2e21e810708/byu-handshake-guidebook-virtual-final-fall-2020-1.pdf" TargetMode="External"/><Relationship Id="rId4" Type="http://schemas.openxmlformats.org/officeDocument/2006/relationships/hyperlink" Target="https://chemicalengineering.byu.edu/"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Beth_hiatt@byu.edu" TargetMode="External"/><Relationship Id="rId5" Type="http://schemas.openxmlformats.org/officeDocument/2006/relationships/hyperlink" Target="mailto:William_tenney@byu.edu" TargetMode="Externa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mailto:Beth_hiatt@byu.edu" TargetMode="External"/><Relationship Id="rId4" Type="http://schemas.openxmlformats.org/officeDocument/2006/relationships/hyperlink" Target="mailto:William_tenney@byu.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0"/>
            <a:ext cx="10058400" cy="7235191"/>
          </a:xfrm>
          <a:prstGeom prst="rect">
            <a:avLst/>
          </a:prstGeom>
        </p:spPr>
      </p:pic>
      <p:sp>
        <p:nvSpPr>
          <p:cNvPr id="5" name="Rectangle 4">
            <a:extLst>
              <a:ext uri="{FF2B5EF4-FFF2-40B4-BE49-F238E27FC236}">
                <a16:creationId xmlns:a16="http://schemas.microsoft.com/office/drawing/2014/main" id="{27996F7E-2DB6-9548-88F4-339D52F250DA}"/>
              </a:ext>
            </a:extLst>
          </p:cNvPr>
          <p:cNvSpPr/>
          <p:nvPr/>
        </p:nvSpPr>
        <p:spPr>
          <a:xfrm>
            <a:off x="-57150" y="0"/>
            <a:ext cx="7715250" cy="7235192"/>
          </a:xfrm>
          <a:prstGeom prst="rect">
            <a:avLst/>
          </a:prstGeom>
          <a:gradFill flip="none" rotWithShape="0">
            <a:gsLst>
              <a:gs pos="63000">
                <a:schemeClr val="tx1"/>
              </a:gs>
              <a:gs pos="100000">
                <a:schemeClr val="bg1">
                  <a:alpha val="0"/>
                  <a:lumMod val="0"/>
                </a:schemeClr>
              </a:gs>
            </a:gsLst>
            <a:lin ang="0" scaled="0"/>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AA1D4F-B8A9-EB47-9CDA-72B8F84FE8D0}"/>
              </a:ext>
            </a:extLst>
          </p:cNvPr>
          <p:cNvSpPr>
            <a:spLocks noGrp="1"/>
          </p:cNvSpPr>
          <p:nvPr>
            <p:ph type="title"/>
          </p:nvPr>
        </p:nvSpPr>
        <p:spPr>
          <a:xfrm>
            <a:off x="268083" y="166487"/>
            <a:ext cx="10168128" cy="1179576"/>
          </a:xfrm>
        </p:spPr>
        <p:txBody>
          <a:bodyPr/>
          <a:lstStyle/>
          <a:p>
            <a:r>
              <a:rPr lang="en-US" dirty="0">
                <a:solidFill>
                  <a:srgbClr val="FFC000"/>
                </a:solidFill>
              </a:rPr>
              <a:t>INTRODUCTIONS</a:t>
            </a:r>
          </a:p>
        </p:txBody>
      </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88182" y="6161855"/>
            <a:ext cx="3170461" cy="753295"/>
          </a:xfrm>
          <a:prstGeom prst="rect">
            <a:avLst/>
          </a:prstGeom>
        </p:spPr>
      </p:pic>
      <p:sp>
        <p:nvSpPr>
          <p:cNvPr id="7" name="TextBox 6"/>
          <p:cNvSpPr txBox="1"/>
          <p:nvPr/>
        </p:nvSpPr>
        <p:spPr>
          <a:xfrm>
            <a:off x="1964594" y="2665246"/>
            <a:ext cx="2819400" cy="3046988"/>
          </a:xfrm>
          <a:prstGeom prst="rect">
            <a:avLst/>
          </a:prstGeom>
          <a:noFill/>
        </p:spPr>
        <p:txBody>
          <a:bodyPr wrap="square" rtlCol="0">
            <a:spAutoFit/>
          </a:bodyPr>
          <a:lstStyle/>
          <a:p>
            <a:r>
              <a:rPr lang="en-US" sz="2400" dirty="0" smtClean="0">
                <a:solidFill>
                  <a:schemeClr val="bg1"/>
                </a:solidFill>
                <a:latin typeface="Bookman Old Style" panose="02050604050505020204" pitchFamily="18" charset="0"/>
              </a:rPr>
              <a:t>Will </a:t>
            </a:r>
            <a:r>
              <a:rPr lang="en-US" sz="2400" dirty="0">
                <a:solidFill>
                  <a:schemeClr val="bg1"/>
                </a:solidFill>
                <a:latin typeface="Bookman Old Style" panose="02050604050505020204" pitchFamily="18" charset="0"/>
              </a:rPr>
              <a:t>Tenney</a:t>
            </a:r>
          </a:p>
          <a:p>
            <a:r>
              <a:rPr lang="en-US" sz="2000" dirty="0">
                <a:solidFill>
                  <a:srgbClr val="FFC000"/>
                </a:solidFill>
                <a:latin typeface="Bookman Old Style" panose="02050604050505020204" pitchFamily="18" charset="0"/>
              </a:rPr>
              <a:t>Director </a:t>
            </a:r>
            <a:r>
              <a:rPr lang="en-US" sz="2000" dirty="0" smtClean="0">
                <a:solidFill>
                  <a:srgbClr val="FFC000"/>
                </a:solidFill>
                <a:latin typeface="Bookman Old Style" panose="02050604050505020204" pitchFamily="18" charset="0"/>
              </a:rPr>
              <a:t>Recruiter Experience Team (RXT)</a:t>
            </a:r>
            <a:endParaRPr lang="en-US" sz="2000" dirty="0">
              <a:solidFill>
                <a:srgbClr val="FFC000"/>
              </a:solidFill>
              <a:latin typeface="Bookman Old Style" panose="02050604050505020204" pitchFamily="18" charset="0"/>
            </a:endParaRPr>
          </a:p>
          <a:p>
            <a:endParaRPr lang="en-US" sz="2400" dirty="0">
              <a:solidFill>
                <a:schemeClr val="bg1"/>
              </a:solidFill>
              <a:latin typeface="Bookman Old Style" panose="02050604050505020204" pitchFamily="18" charset="0"/>
            </a:endParaRPr>
          </a:p>
          <a:p>
            <a:r>
              <a:rPr lang="en-US" sz="2400" dirty="0">
                <a:solidFill>
                  <a:schemeClr val="bg1"/>
                </a:solidFill>
                <a:latin typeface="Bookman Old Style" panose="02050604050505020204" pitchFamily="18" charset="0"/>
              </a:rPr>
              <a:t>Beth Hiatt</a:t>
            </a:r>
          </a:p>
          <a:p>
            <a:r>
              <a:rPr lang="en-US" sz="2000" dirty="0">
                <a:solidFill>
                  <a:srgbClr val="FFC000"/>
                </a:solidFill>
                <a:latin typeface="Bookman Old Style" panose="02050604050505020204" pitchFamily="18" charset="0"/>
              </a:rPr>
              <a:t>Director </a:t>
            </a:r>
            <a:r>
              <a:rPr lang="en-US" sz="2000" dirty="0" smtClean="0">
                <a:solidFill>
                  <a:srgbClr val="FFC000"/>
                </a:solidFill>
                <a:latin typeface="Bookman Old Style" panose="02050604050505020204" pitchFamily="18" charset="0"/>
              </a:rPr>
              <a:t>Recruiter Experience Team (RXT)</a:t>
            </a:r>
            <a:endParaRPr lang="en-US" sz="2000" dirty="0">
              <a:solidFill>
                <a:srgbClr val="FFC000"/>
              </a:solidFill>
              <a:latin typeface="Bookman Old Style" panose="02050604050505020204" pitchFamily="18" charset="0"/>
            </a:endParaRPr>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6471" y="4206467"/>
            <a:ext cx="1401479" cy="1051108"/>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9885" y="2609850"/>
            <a:ext cx="1316232" cy="1024892"/>
          </a:xfrm>
          <a:prstGeom prst="rect">
            <a:avLst/>
          </a:prstGeom>
        </p:spPr>
      </p:pic>
    </p:spTree>
    <p:extLst>
      <p:ext uri="{BB962C8B-B14F-4D97-AF65-F5344CB8AC3E}">
        <p14:creationId xmlns:p14="http://schemas.microsoft.com/office/powerpoint/2010/main" val="33429075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6545944" y="1"/>
            <a:ext cx="5646056" cy="6858000"/>
          </a:xfrm>
          <a:prstGeom prst="rect">
            <a:avLst/>
          </a:prstGeom>
        </p:spPr>
      </p:pic>
      <p:sp>
        <p:nvSpPr>
          <p:cNvPr id="5" name="Rectangle 4">
            <a:extLst>
              <a:ext uri="{FF2B5EF4-FFF2-40B4-BE49-F238E27FC236}">
                <a16:creationId xmlns:a16="http://schemas.microsoft.com/office/drawing/2014/main" id="{27996F7E-2DB6-9548-88F4-339D52F250DA}"/>
              </a:ext>
            </a:extLst>
          </p:cNvPr>
          <p:cNvSpPr/>
          <p:nvPr/>
        </p:nvSpPr>
        <p:spPr>
          <a:xfrm>
            <a:off x="-57150" y="0"/>
            <a:ext cx="8256494" cy="6858000"/>
          </a:xfrm>
          <a:prstGeom prst="rect">
            <a:avLst/>
          </a:prstGeom>
          <a:gradFill flip="none" rotWithShape="0">
            <a:gsLst>
              <a:gs pos="63000">
                <a:schemeClr val="tx1"/>
              </a:gs>
              <a:gs pos="100000">
                <a:schemeClr val="bg1">
                  <a:alpha val="0"/>
                  <a:lumMod val="0"/>
                </a:schemeClr>
              </a:gs>
            </a:gsLst>
            <a:lin ang="0" scaled="0"/>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AA1D4F-B8A9-EB47-9CDA-72B8F84FE8D0}"/>
              </a:ext>
            </a:extLst>
          </p:cNvPr>
          <p:cNvSpPr>
            <a:spLocks noGrp="1"/>
          </p:cNvSpPr>
          <p:nvPr>
            <p:ph type="title"/>
          </p:nvPr>
        </p:nvSpPr>
        <p:spPr>
          <a:xfrm>
            <a:off x="344283" y="465691"/>
            <a:ext cx="10168128" cy="905909"/>
          </a:xfrm>
        </p:spPr>
        <p:txBody>
          <a:bodyPr/>
          <a:lstStyle/>
          <a:p>
            <a:r>
              <a:rPr lang="en-US" dirty="0" smtClean="0">
                <a:solidFill>
                  <a:srgbClr val="FFC000"/>
                </a:solidFill>
              </a:rPr>
              <a:t>Why BYU Handshake?</a:t>
            </a:r>
            <a:endParaRPr lang="en-US" dirty="0">
              <a:solidFill>
                <a:srgbClr val="FFC000"/>
              </a:solidFill>
            </a:endParaRPr>
          </a:p>
        </p:txBody>
      </p:sp>
      <p:sp>
        <p:nvSpPr>
          <p:cNvPr id="3" name="TextBox 2"/>
          <p:cNvSpPr txBox="1"/>
          <p:nvPr/>
        </p:nvSpPr>
        <p:spPr>
          <a:xfrm>
            <a:off x="775523" y="1806476"/>
            <a:ext cx="4532997" cy="2308324"/>
          </a:xfrm>
          <a:prstGeom prst="rect">
            <a:avLst/>
          </a:prstGeom>
          <a:noFill/>
        </p:spPr>
        <p:txBody>
          <a:bodyPr wrap="square" rtlCol="0">
            <a:spAutoFit/>
          </a:bodyPr>
          <a:lstStyle/>
          <a:p>
            <a:pPr marL="342900" indent="-342900">
              <a:buFont typeface="Courier New" panose="02070309020205020404" pitchFamily="49" charset="0"/>
              <a:buChar char="o"/>
            </a:pPr>
            <a:r>
              <a:rPr lang="en-US" sz="2400" dirty="0" smtClean="0">
                <a:solidFill>
                  <a:schemeClr val="bg1"/>
                </a:solidFill>
                <a:latin typeface="Bookman Old Style" panose="02050604050505020204" pitchFamily="18" charset="0"/>
              </a:rPr>
              <a:t>643 Employers posted active jobs</a:t>
            </a:r>
            <a:endParaRPr lang="en-US" sz="2400" dirty="0">
              <a:solidFill>
                <a:schemeClr val="bg1"/>
              </a:solidFill>
              <a:latin typeface="Bookman Old Style" panose="02050604050505020204" pitchFamily="18" charset="0"/>
            </a:endParaRPr>
          </a:p>
          <a:p>
            <a:pPr marL="342900" indent="-342900">
              <a:buFont typeface="Courier New" panose="02070309020205020404" pitchFamily="49" charset="0"/>
              <a:buChar char="o"/>
            </a:pPr>
            <a:endParaRPr lang="en-US" sz="2400" dirty="0">
              <a:solidFill>
                <a:schemeClr val="bg1"/>
              </a:solidFill>
              <a:latin typeface="Bookman Old Style" panose="02050604050505020204" pitchFamily="18" charset="0"/>
            </a:endParaRPr>
          </a:p>
          <a:p>
            <a:pPr marL="342900" indent="-342900">
              <a:buFont typeface="Courier New" panose="02070309020205020404" pitchFamily="49" charset="0"/>
              <a:buChar char="o"/>
            </a:pPr>
            <a:r>
              <a:rPr lang="en-US" sz="2400" dirty="0" smtClean="0">
                <a:solidFill>
                  <a:schemeClr val="bg1"/>
                </a:solidFill>
                <a:latin typeface="Bookman Old Style" panose="02050604050505020204" pitchFamily="18" charset="0"/>
              </a:rPr>
              <a:t>20,847 jobs</a:t>
            </a:r>
            <a:endParaRPr lang="en-US" sz="2400" dirty="0">
              <a:solidFill>
                <a:schemeClr val="bg1"/>
              </a:solidFill>
              <a:latin typeface="Bookman Old Style" panose="02050604050505020204" pitchFamily="18" charset="0"/>
            </a:endParaRPr>
          </a:p>
          <a:p>
            <a:pPr marL="342900" indent="-342900">
              <a:buFont typeface="Courier New" panose="02070309020205020404" pitchFamily="49" charset="0"/>
              <a:buChar char="o"/>
            </a:pPr>
            <a:endParaRPr lang="en-US" sz="2400" dirty="0">
              <a:solidFill>
                <a:schemeClr val="bg1"/>
              </a:solidFill>
              <a:latin typeface="Bookman Old Style" panose="02050604050505020204" pitchFamily="18" charset="0"/>
            </a:endParaRPr>
          </a:p>
          <a:p>
            <a:pPr marL="342900" indent="-342900">
              <a:buFont typeface="Courier New" panose="02070309020205020404" pitchFamily="49" charset="0"/>
              <a:buChar char="o"/>
            </a:pPr>
            <a:r>
              <a:rPr lang="en-US" sz="2400" dirty="0" smtClean="0">
                <a:solidFill>
                  <a:schemeClr val="bg1"/>
                </a:solidFill>
                <a:latin typeface="Bookman Old Style" panose="02050604050505020204" pitchFamily="18" charset="0"/>
              </a:rPr>
              <a:t>700 internships</a:t>
            </a:r>
            <a:endParaRPr lang="en-US" sz="2400" dirty="0">
              <a:solidFill>
                <a:schemeClr val="bg1"/>
              </a:solidFill>
              <a:latin typeface="Bookman Old Style" panose="02050604050505020204" pitchFamily="18" charset="0"/>
            </a:endParaRP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138" y="5739084"/>
            <a:ext cx="3486959" cy="828494"/>
          </a:xfrm>
          <a:prstGeom prst="rect">
            <a:avLst/>
          </a:prstGeom>
        </p:spPr>
      </p:pic>
    </p:spTree>
    <p:extLst>
      <p:ext uri="{BB962C8B-B14F-4D97-AF65-F5344CB8AC3E}">
        <p14:creationId xmlns:p14="http://schemas.microsoft.com/office/powerpoint/2010/main" val="19094020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4286" y="0"/>
            <a:ext cx="9327714" cy="7029450"/>
          </a:xfrm>
          <a:prstGeom prst="rect">
            <a:avLst/>
          </a:prstGeom>
        </p:spPr>
      </p:pic>
      <p:sp>
        <p:nvSpPr>
          <p:cNvPr id="5" name="Rectangle 4">
            <a:extLst>
              <a:ext uri="{FF2B5EF4-FFF2-40B4-BE49-F238E27FC236}">
                <a16:creationId xmlns:a16="http://schemas.microsoft.com/office/drawing/2014/main" id="{27996F7E-2DB6-9548-88F4-339D52F250DA}"/>
              </a:ext>
            </a:extLst>
          </p:cNvPr>
          <p:cNvSpPr/>
          <p:nvPr/>
        </p:nvSpPr>
        <p:spPr>
          <a:xfrm>
            <a:off x="0" y="0"/>
            <a:ext cx="8256494" cy="7029450"/>
          </a:xfrm>
          <a:prstGeom prst="rect">
            <a:avLst/>
          </a:prstGeom>
          <a:gradFill flip="none" rotWithShape="0">
            <a:gsLst>
              <a:gs pos="63000">
                <a:schemeClr val="tx1"/>
              </a:gs>
              <a:gs pos="100000">
                <a:schemeClr val="bg1">
                  <a:alpha val="0"/>
                  <a:lumMod val="0"/>
                </a:schemeClr>
              </a:gs>
            </a:gsLst>
            <a:lin ang="0" scaled="0"/>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AA1D4F-B8A9-EB47-9CDA-72B8F84FE8D0}"/>
              </a:ext>
            </a:extLst>
          </p:cNvPr>
          <p:cNvSpPr>
            <a:spLocks noGrp="1"/>
          </p:cNvSpPr>
          <p:nvPr>
            <p:ph type="title"/>
          </p:nvPr>
        </p:nvSpPr>
        <p:spPr>
          <a:xfrm>
            <a:off x="344283" y="261649"/>
            <a:ext cx="10168128" cy="1179576"/>
          </a:xfrm>
        </p:spPr>
        <p:txBody>
          <a:bodyPr>
            <a:normAutofit/>
          </a:bodyPr>
          <a:lstStyle/>
          <a:p>
            <a:r>
              <a:rPr lang="en-US" dirty="0" smtClean="0">
                <a:solidFill>
                  <a:srgbClr val="FFC000"/>
                </a:solidFill>
              </a:rPr>
              <a:t>How To Use Handshake</a:t>
            </a:r>
            <a:endParaRPr lang="en-US" dirty="0">
              <a:solidFill>
                <a:srgbClr val="FFC000"/>
              </a:solidFill>
            </a:endParaRPr>
          </a:p>
        </p:txBody>
      </p:sp>
      <p:sp>
        <p:nvSpPr>
          <p:cNvPr id="3" name="TextBox 2"/>
          <p:cNvSpPr txBox="1"/>
          <p:nvPr/>
        </p:nvSpPr>
        <p:spPr>
          <a:xfrm>
            <a:off x="444385" y="2014723"/>
            <a:ext cx="6629400" cy="1938992"/>
          </a:xfrm>
          <a:prstGeom prst="rect">
            <a:avLst/>
          </a:prstGeom>
          <a:noFill/>
        </p:spPr>
        <p:txBody>
          <a:bodyPr wrap="square" rtlCol="0">
            <a:spAutoFit/>
          </a:bodyPr>
          <a:lstStyle/>
          <a:p>
            <a:pPr marL="457200" indent="-457200">
              <a:lnSpc>
                <a:spcPct val="150000"/>
              </a:lnSpc>
              <a:buFont typeface="+mj-lt"/>
              <a:buAutoNum type="arabicPeriod"/>
            </a:pPr>
            <a:r>
              <a:rPr lang="en-US" sz="2000" dirty="0" smtClean="0">
                <a:solidFill>
                  <a:schemeClr val="bg1"/>
                </a:solidFill>
                <a:latin typeface="Bookman Old Style" panose="02050604050505020204" pitchFamily="18" charset="0"/>
              </a:rPr>
              <a:t>View internships</a:t>
            </a:r>
            <a:endParaRPr lang="en-US" sz="2000" dirty="0">
              <a:solidFill>
                <a:schemeClr val="bg1"/>
              </a:solidFill>
              <a:latin typeface="Bookman Old Style" panose="02050604050505020204" pitchFamily="18" charset="0"/>
            </a:endParaRPr>
          </a:p>
          <a:p>
            <a:pPr marL="457200" indent="-457200">
              <a:lnSpc>
                <a:spcPct val="150000"/>
              </a:lnSpc>
              <a:buFont typeface="+mj-lt"/>
              <a:buAutoNum type="arabicPeriod"/>
            </a:pPr>
            <a:r>
              <a:rPr lang="en-US" sz="2000" dirty="0" smtClean="0">
                <a:solidFill>
                  <a:schemeClr val="bg1"/>
                </a:solidFill>
                <a:latin typeface="Bookman Old Style" panose="02050604050505020204" pitchFamily="18" charset="0"/>
              </a:rPr>
              <a:t>Post internships from employers/contacts</a:t>
            </a:r>
            <a:endParaRPr lang="en-US" sz="2000" dirty="0">
              <a:solidFill>
                <a:schemeClr val="bg1"/>
              </a:solidFill>
              <a:latin typeface="Bookman Old Style" panose="02050604050505020204" pitchFamily="18" charset="0"/>
            </a:endParaRPr>
          </a:p>
          <a:p>
            <a:pPr marL="457200" indent="-457200">
              <a:lnSpc>
                <a:spcPct val="150000"/>
              </a:lnSpc>
              <a:buFont typeface="+mj-lt"/>
              <a:buAutoNum type="arabicPeriod"/>
            </a:pPr>
            <a:r>
              <a:rPr lang="en-US" sz="2000" dirty="0" smtClean="0">
                <a:solidFill>
                  <a:schemeClr val="bg1"/>
                </a:solidFill>
                <a:latin typeface="Bookman Old Style" panose="02050604050505020204" pitchFamily="18" charset="0"/>
              </a:rPr>
              <a:t>Encourage employers/contacts to post internships directly</a:t>
            </a:r>
            <a:endParaRPr lang="en-US" sz="2000" dirty="0">
              <a:solidFill>
                <a:schemeClr val="bg1"/>
              </a:solidFill>
              <a:latin typeface="Bookman Old Style" panose="02050604050505020204" pitchFamily="18" charset="0"/>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52192" y="5739084"/>
            <a:ext cx="3486959" cy="828494"/>
          </a:xfrm>
          <a:prstGeom prst="rect">
            <a:avLst/>
          </a:prstGeom>
        </p:spPr>
      </p:pic>
    </p:spTree>
    <p:extLst>
      <p:ext uri="{BB962C8B-B14F-4D97-AF65-F5344CB8AC3E}">
        <p14:creationId xmlns:p14="http://schemas.microsoft.com/office/powerpoint/2010/main" val="6938498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0884" y="-1"/>
            <a:ext cx="10091115" cy="6872088"/>
          </a:xfrm>
          <a:prstGeom prst="rect">
            <a:avLst/>
          </a:prstGeom>
        </p:spPr>
      </p:pic>
      <p:sp>
        <p:nvSpPr>
          <p:cNvPr id="5" name="Rectangle 4">
            <a:extLst>
              <a:ext uri="{FF2B5EF4-FFF2-40B4-BE49-F238E27FC236}">
                <a16:creationId xmlns:a16="http://schemas.microsoft.com/office/drawing/2014/main" id="{27996F7E-2DB6-9548-88F4-339D52F250DA}"/>
              </a:ext>
            </a:extLst>
          </p:cNvPr>
          <p:cNvSpPr/>
          <p:nvPr/>
        </p:nvSpPr>
        <p:spPr>
          <a:xfrm>
            <a:off x="-80202" y="-1"/>
            <a:ext cx="12080261" cy="6858001"/>
          </a:xfrm>
          <a:prstGeom prst="rect">
            <a:avLst/>
          </a:prstGeom>
          <a:gradFill flip="none" rotWithShape="1">
            <a:gsLst>
              <a:gs pos="46000">
                <a:schemeClr val="tx1"/>
              </a:gs>
              <a:gs pos="88000">
                <a:schemeClr val="bg1">
                  <a:alpha val="0"/>
                  <a:lumMod val="0"/>
                </a:schemeClr>
              </a:gs>
            </a:gsLst>
            <a:lin ang="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cap="all" dirty="0"/>
          </a:p>
          <a:p>
            <a:pPr algn="ctr"/>
            <a:endParaRPr lang="en-US" b="1" cap="all" dirty="0"/>
          </a:p>
          <a:p>
            <a:pPr algn="ctr"/>
            <a:endParaRPr lang="en-US" dirty="0">
              <a:solidFill>
                <a:srgbClr val="2998E3"/>
              </a:solidFill>
              <a:hlinkClick r:id="rId4">
                <a:extLst>
                  <a:ext uri="{A12FA001-AC4F-418D-AE19-62706E023703}">
                    <ahyp:hlinkClr xmlns:ahyp="http://schemas.microsoft.com/office/drawing/2018/hyperlinkcolor" xmlns="" val="tx"/>
                  </a:ext>
                </a:extLst>
              </a:hlinkClick>
            </a:endParaRPr>
          </a:p>
        </p:txBody>
      </p:sp>
      <p:sp>
        <p:nvSpPr>
          <p:cNvPr id="2" name="Title 1">
            <a:extLst>
              <a:ext uri="{FF2B5EF4-FFF2-40B4-BE49-F238E27FC236}">
                <a16:creationId xmlns:a16="http://schemas.microsoft.com/office/drawing/2014/main" id="{28AA1D4F-B8A9-EB47-9CDA-72B8F84FE8D0}"/>
              </a:ext>
            </a:extLst>
          </p:cNvPr>
          <p:cNvSpPr>
            <a:spLocks noGrp="1"/>
          </p:cNvSpPr>
          <p:nvPr>
            <p:ph type="title"/>
          </p:nvPr>
        </p:nvSpPr>
        <p:spPr>
          <a:xfrm>
            <a:off x="268083" y="166487"/>
            <a:ext cx="10168128" cy="1179576"/>
          </a:xfrm>
        </p:spPr>
        <p:txBody>
          <a:bodyPr>
            <a:normAutofit/>
          </a:bodyPr>
          <a:lstStyle/>
          <a:p>
            <a:r>
              <a:rPr lang="en-US" dirty="0" smtClean="0">
                <a:solidFill>
                  <a:srgbClr val="FFC000"/>
                </a:solidFill>
              </a:rPr>
              <a:t>1. View Internships on Handshake</a:t>
            </a:r>
            <a:endParaRPr lang="en-US" dirty="0">
              <a:solidFill>
                <a:srgbClr val="FFC000"/>
              </a:solidFill>
            </a:endParaRPr>
          </a:p>
        </p:txBody>
      </p:sp>
      <p:sp>
        <p:nvSpPr>
          <p:cNvPr id="4" name="TextBox 3"/>
          <p:cNvSpPr txBox="1"/>
          <p:nvPr/>
        </p:nvSpPr>
        <p:spPr>
          <a:xfrm>
            <a:off x="268083" y="1512551"/>
            <a:ext cx="6513717" cy="452431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000" dirty="0" smtClean="0">
                <a:solidFill>
                  <a:schemeClr val="bg1"/>
                </a:solidFill>
                <a:latin typeface="Bookman Old Style" panose="02050604050505020204" pitchFamily="18" charset="0"/>
              </a:rPr>
              <a:t>You will need to set-up a student account on Handshake</a:t>
            </a:r>
            <a:endParaRPr lang="en-US" sz="2000" dirty="0">
              <a:solidFill>
                <a:schemeClr val="bg1"/>
              </a:solidFill>
              <a:latin typeface="Bookman Old Style" panose="02050604050505020204" pitchFamily="18" charset="0"/>
            </a:endParaRPr>
          </a:p>
          <a:p>
            <a:pPr marL="285750" indent="-285750">
              <a:lnSpc>
                <a:spcPct val="150000"/>
              </a:lnSpc>
              <a:buFont typeface="Arial" panose="020B0604020202020204" pitchFamily="34" charset="0"/>
              <a:buChar char="•"/>
            </a:pPr>
            <a:r>
              <a:rPr lang="en-US" sz="2000" dirty="0" smtClean="0">
                <a:solidFill>
                  <a:schemeClr val="bg1"/>
                </a:solidFill>
                <a:latin typeface="Bookman Old Style" panose="02050604050505020204" pitchFamily="18" charset="0"/>
              </a:rPr>
              <a:t>Use the link on Career Services website - </a:t>
            </a:r>
            <a:r>
              <a:rPr lang="en-US" sz="2000" dirty="0" smtClean="0">
                <a:solidFill>
                  <a:schemeClr val="bg1"/>
                </a:solidFill>
                <a:latin typeface="Bookman Old Style" panose="02050604050505020204" pitchFamily="18" charset="0"/>
                <a:hlinkClick r:id="rId5"/>
              </a:rPr>
              <a:t>Technology Request Handshake Account</a:t>
            </a:r>
            <a:endParaRPr lang="en-US" sz="2000" dirty="0" smtClean="0">
              <a:solidFill>
                <a:schemeClr val="bg1"/>
              </a:solidFill>
              <a:latin typeface="Bookman Old Style" panose="02050604050505020204" pitchFamily="18" charset="0"/>
            </a:endParaRPr>
          </a:p>
          <a:p>
            <a:pPr marL="285750" indent="-285750">
              <a:lnSpc>
                <a:spcPct val="150000"/>
              </a:lnSpc>
              <a:buFont typeface="Arial" panose="020B0604020202020204" pitchFamily="34" charset="0"/>
              <a:buChar char="•"/>
            </a:pPr>
            <a:r>
              <a:rPr lang="en-US" sz="2000" dirty="0" smtClean="0">
                <a:solidFill>
                  <a:schemeClr val="bg1"/>
                </a:solidFill>
                <a:latin typeface="Bookman Old Style" panose="02050604050505020204" pitchFamily="18" charset="0"/>
              </a:rPr>
              <a:t>Technology request, complete request and Tech team will get back </a:t>
            </a:r>
            <a:r>
              <a:rPr lang="en-US" sz="2000" dirty="0" smtClean="0">
                <a:solidFill>
                  <a:schemeClr val="bg1"/>
                </a:solidFill>
                <a:latin typeface="Bookman Old Style" panose="02050604050505020204" pitchFamily="18" charset="0"/>
              </a:rPr>
              <a:t>to </a:t>
            </a:r>
            <a:r>
              <a:rPr lang="en-US" sz="2000" dirty="0" smtClean="0">
                <a:solidFill>
                  <a:schemeClr val="bg1"/>
                </a:solidFill>
                <a:latin typeface="Bookman Old Style" panose="02050604050505020204" pitchFamily="18" charset="0"/>
              </a:rPr>
              <a:t>you</a:t>
            </a:r>
          </a:p>
          <a:p>
            <a:pPr marL="285750" indent="-285750">
              <a:lnSpc>
                <a:spcPct val="150000"/>
              </a:lnSpc>
              <a:buFont typeface="Arial" panose="020B0604020202020204" pitchFamily="34" charset="0"/>
              <a:buChar char="•"/>
            </a:pPr>
            <a:r>
              <a:rPr lang="en-US" sz="2000" dirty="0" smtClean="0">
                <a:solidFill>
                  <a:schemeClr val="bg1"/>
                </a:solidFill>
                <a:latin typeface="Bookman Old Style" panose="02050604050505020204" pitchFamily="18" charset="0"/>
              </a:rPr>
              <a:t>With your Handshake account you will be able to search Internships and see all the internships posted, use filters to be specific</a:t>
            </a:r>
            <a:endParaRPr lang="en-US" sz="2000" dirty="0">
              <a:solidFill>
                <a:schemeClr val="bg1"/>
              </a:solidFill>
              <a:latin typeface="Bookman Old Style" panose="02050604050505020204" pitchFamily="18" charset="0"/>
            </a:endParaRPr>
          </a:p>
          <a:p>
            <a:endParaRPr lang="en-US" dirty="0">
              <a:solidFill>
                <a:schemeClr val="bg1"/>
              </a:solidFill>
            </a:endParaRPr>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13100" y="5698503"/>
            <a:ext cx="3486959" cy="828494"/>
          </a:xfrm>
          <a:prstGeom prst="rect">
            <a:avLst/>
          </a:prstGeom>
        </p:spPr>
      </p:pic>
    </p:spTree>
    <p:extLst>
      <p:ext uri="{BB962C8B-B14F-4D97-AF65-F5344CB8AC3E}">
        <p14:creationId xmlns:p14="http://schemas.microsoft.com/office/powerpoint/2010/main" val="35145085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7112" y="0"/>
            <a:ext cx="10354888" cy="6858000"/>
          </a:xfrm>
          <a:prstGeom prst="rect">
            <a:avLst/>
          </a:prstGeom>
        </p:spPr>
      </p:pic>
      <p:sp>
        <p:nvSpPr>
          <p:cNvPr id="5" name="Rectangle 4">
            <a:extLst>
              <a:ext uri="{FF2B5EF4-FFF2-40B4-BE49-F238E27FC236}">
                <a16:creationId xmlns:a16="http://schemas.microsoft.com/office/drawing/2014/main" id="{27996F7E-2DB6-9548-88F4-339D52F250DA}"/>
              </a:ext>
            </a:extLst>
          </p:cNvPr>
          <p:cNvSpPr/>
          <p:nvPr/>
        </p:nvSpPr>
        <p:spPr>
          <a:xfrm>
            <a:off x="0" y="0"/>
            <a:ext cx="11438313" cy="6858000"/>
          </a:xfrm>
          <a:prstGeom prst="rect">
            <a:avLst/>
          </a:prstGeom>
          <a:gradFill flip="none" rotWithShape="1">
            <a:gsLst>
              <a:gs pos="46000">
                <a:schemeClr val="tx1"/>
              </a:gs>
              <a:gs pos="88000">
                <a:schemeClr val="bg1">
                  <a:alpha val="0"/>
                  <a:lumMod val="0"/>
                </a:schemeClr>
              </a:gs>
            </a:gsLst>
            <a:lin ang="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cap="all" dirty="0"/>
          </a:p>
          <a:p>
            <a:pPr algn="ctr"/>
            <a:endParaRPr lang="en-US" b="1" cap="all" dirty="0"/>
          </a:p>
          <a:p>
            <a:pPr algn="ctr"/>
            <a:endParaRPr lang="en-US" dirty="0">
              <a:solidFill>
                <a:srgbClr val="2998E3"/>
              </a:solidFill>
              <a:hlinkClick r:id="rId4">
                <a:extLst>
                  <a:ext uri="{A12FA001-AC4F-418D-AE19-62706E023703}">
                    <ahyp:hlinkClr xmlns:ahyp="http://schemas.microsoft.com/office/drawing/2018/hyperlinkcolor" xmlns="" val="tx"/>
                  </a:ext>
                </a:extLst>
              </a:hlinkClick>
            </a:endParaRPr>
          </a:p>
        </p:txBody>
      </p:sp>
      <p:sp>
        <p:nvSpPr>
          <p:cNvPr id="2" name="Title 1">
            <a:extLst>
              <a:ext uri="{FF2B5EF4-FFF2-40B4-BE49-F238E27FC236}">
                <a16:creationId xmlns:a16="http://schemas.microsoft.com/office/drawing/2014/main" id="{28AA1D4F-B8A9-EB47-9CDA-72B8F84FE8D0}"/>
              </a:ext>
            </a:extLst>
          </p:cNvPr>
          <p:cNvSpPr>
            <a:spLocks noGrp="1"/>
          </p:cNvSpPr>
          <p:nvPr>
            <p:ph type="title"/>
          </p:nvPr>
        </p:nvSpPr>
        <p:spPr>
          <a:xfrm>
            <a:off x="268083" y="166487"/>
            <a:ext cx="10168128" cy="1179576"/>
          </a:xfrm>
        </p:spPr>
        <p:txBody>
          <a:bodyPr>
            <a:normAutofit fontScale="90000"/>
          </a:bodyPr>
          <a:lstStyle/>
          <a:p>
            <a:r>
              <a:rPr lang="en-US" dirty="0" smtClean="0">
                <a:solidFill>
                  <a:srgbClr val="FFC000"/>
                </a:solidFill>
              </a:rPr>
              <a:t>2. Post Internships From Employers/Contacts</a:t>
            </a:r>
            <a:endParaRPr lang="en-US" dirty="0">
              <a:solidFill>
                <a:srgbClr val="FFC000"/>
              </a:solidFill>
            </a:endParaRPr>
          </a:p>
        </p:txBody>
      </p:sp>
      <p:sp>
        <p:nvSpPr>
          <p:cNvPr id="4" name="TextBox 3"/>
          <p:cNvSpPr txBox="1"/>
          <p:nvPr/>
        </p:nvSpPr>
        <p:spPr>
          <a:xfrm>
            <a:off x="477635" y="1346063"/>
            <a:ext cx="5086350" cy="5139869"/>
          </a:xfrm>
          <a:prstGeom prst="rect">
            <a:avLst/>
          </a:prstGeom>
          <a:noFill/>
        </p:spPr>
        <p:txBody>
          <a:bodyPr wrap="square" rtlCol="0">
            <a:spAutoFit/>
          </a:bodyPr>
          <a:lstStyle/>
          <a:p>
            <a:pPr marL="285750" indent="-285750">
              <a:buFont typeface="Courier New" panose="02070309020205020404" pitchFamily="49" charset="0"/>
              <a:buChar char="o"/>
            </a:pPr>
            <a:r>
              <a:rPr lang="en-US" sz="2000" dirty="0" smtClean="0">
                <a:solidFill>
                  <a:schemeClr val="bg1"/>
                </a:solidFill>
                <a:latin typeface="Bookman Old Style" panose="02050604050505020204" pitchFamily="18" charset="0"/>
              </a:rPr>
              <a:t>Have your department or area create their own Handshake account.</a:t>
            </a:r>
            <a:endParaRPr lang="en-US" sz="1100" dirty="0" smtClean="0">
              <a:solidFill>
                <a:schemeClr val="bg1"/>
              </a:solidFill>
              <a:latin typeface="Bookman Old Style" panose="02050604050505020204" pitchFamily="18" charset="0"/>
            </a:endParaRPr>
          </a:p>
          <a:p>
            <a:pPr lvl="1"/>
            <a:r>
              <a:rPr lang="en-US" sz="2000" dirty="0" smtClean="0">
                <a:solidFill>
                  <a:schemeClr val="bg1"/>
                </a:solidFill>
                <a:latin typeface="Bookman Old Style" panose="02050604050505020204" pitchFamily="18" charset="0"/>
              </a:rPr>
              <a:t>Examples – Life Science</a:t>
            </a:r>
            <a:r>
              <a:rPr lang="en-US" sz="2000" smtClean="0">
                <a:solidFill>
                  <a:schemeClr val="bg1"/>
                </a:solidFill>
                <a:latin typeface="Bookman Old Style" panose="02050604050505020204" pitchFamily="18" charset="0"/>
              </a:rPr>
              <a:t>; Pre-Professional </a:t>
            </a:r>
            <a:r>
              <a:rPr lang="en-US" sz="2000" dirty="0" smtClean="0">
                <a:solidFill>
                  <a:schemeClr val="bg1"/>
                </a:solidFill>
                <a:latin typeface="Bookman Old Style" panose="02050604050505020204" pitchFamily="18" charset="0"/>
              </a:rPr>
              <a:t>Advisement</a:t>
            </a:r>
            <a:endParaRPr lang="en-US" sz="1000" dirty="0" smtClean="0">
              <a:solidFill>
                <a:schemeClr val="bg1"/>
              </a:solidFill>
              <a:latin typeface="Bookman Old Style" panose="02050604050505020204" pitchFamily="18" charset="0"/>
            </a:endParaRPr>
          </a:p>
          <a:p>
            <a:pPr lvl="1"/>
            <a:endParaRPr lang="en-US" sz="2000" dirty="0" smtClean="0">
              <a:solidFill>
                <a:schemeClr val="bg1"/>
              </a:solidFill>
              <a:latin typeface="Bookman Old Style" panose="02050604050505020204" pitchFamily="18" charset="0"/>
            </a:endParaRPr>
          </a:p>
          <a:p>
            <a:pPr marL="285750" indent="-285750">
              <a:buFont typeface="Courier New" panose="02070309020205020404" pitchFamily="49" charset="0"/>
              <a:buChar char="o"/>
            </a:pPr>
            <a:r>
              <a:rPr lang="en-US" sz="2000" dirty="0" smtClean="0">
                <a:solidFill>
                  <a:schemeClr val="bg1"/>
                </a:solidFill>
                <a:latin typeface="Bookman Old Style" panose="02050604050505020204" pitchFamily="18" charset="0"/>
              </a:rPr>
              <a:t> Instructions for this will be sent to you with this presentation “BYU Handshake How to Guide For Campus Partners” </a:t>
            </a:r>
            <a:r>
              <a:rPr lang="en-US" sz="2000" dirty="0" smtClean="0">
                <a:solidFill>
                  <a:schemeClr val="bg1"/>
                </a:solidFill>
                <a:latin typeface="Bookman Old Style" panose="02050604050505020204" pitchFamily="18" charset="0"/>
                <a:hlinkClick r:id="rId5"/>
              </a:rPr>
              <a:t>Example BYU Handshake Guidebook</a:t>
            </a:r>
            <a:endParaRPr lang="en-US" sz="1000" dirty="0" smtClean="0">
              <a:solidFill>
                <a:schemeClr val="bg1"/>
              </a:solidFill>
              <a:latin typeface="Bookman Old Style" panose="02050604050505020204" pitchFamily="18" charset="0"/>
            </a:endParaRPr>
          </a:p>
          <a:p>
            <a:endParaRPr lang="en-US" sz="2000" dirty="0" smtClean="0">
              <a:solidFill>
                <a:schemeClr val="bg1"/>
              </a:solidFill>
              <a:latin typeface="Bookman Old Style" panose="02050604050505020204" pitchFamily="18" charset="0"/>
            </a:endParaRPr>
          </a:p>
          <a:p>
            <a:pPr marL="285750" indent="-285750">
              <a:buFont typeface="Courier New" panose="02070309020205020404" pitchFamily="49" charset="0"/>
              <a:buChar char="o"/>
            </a:pPr>
            <a:r>
              <a:rPr lang="en-US" sz="2000" dirty="0" smtClean="0">
                <a:solidFill>
                  <a:schemeClr val="bg1"/>
                </a:solidFill>
                <a:latin typeface="Bookman Old Style" panose="02050604050505020204" pitchFamily="18" charset="0"/>
              </a:rPr>
              <a:t>If you have any questions or help  to set these up contact Will Tenney </a:t>
            </a:r>
            <a:r>
              <a:rPr lang="en-US" sz="2000" dirty="0" smtClean="0">
                <a:solidFill>
                  <a:schemeClr val="bg1"/>
                </a:solidFill>
                <a:latin typeface="Bookman Old Style" panose="02050604050505020204" pitchFamily="18" charset="0"/>
                <a:hlinkClick r:id="rId6"/>
              </a:rPr>
              <a:t>William_tenney@byu.edu</a:t>
            </a:r>
            <a:r>
              <a:rPr lang="en-US" sz="2000" dirty="0" smtClean="0">
                <a:solidFill>
                  <a:schemeClr val="bg1"/>
                </a:solidFill>
                <a:latin typeface="Bookman Old Style" panose="02050604050505020204" pitchFamily="18" charset="0"/>
              </a:rPr>
              <a:t> or </a:t>
            </a:r>
            <a:r>
              <a:rPr lang="en-US" sz="2000" dirty="0">
                <a:solidFill>
                  <a:schemeClr val="bg1"/>
                </a:solidFill>
                <a:latin typeface="Bookman Old Style" panose="02050604050505020204" pitchFamily="18" charset="0"/>
              </a:rPr>
              <a:t>B</a:t>
            </a:r>
            <a:r>
              <a:rPr lang="en-US" sz="2000" dirty="0" smtClean="0">
                <a:solidFill>
                  <a:schemeClr val="bg1"/>
                </a:solidFill>
                <a:latin typeface="Bookman Old Style" panose="02050604050505020204" pitchFamily="18" charset="0"/>
              </a:rPr>
              <a:t>eth Hiatt </a:t>
            </a:r>
            <a:r>
              <a:rPr lang="en-US" sz="2000" dirty="0" smtClean="0">
                <a:solidFill>
                  <a:schemeClr val="bg1"/>
                </a:solidFill>
                <a:latin typeface="Bookman Old Style" panose="02050604050505020204" pitchFamily="18" charset="0"/>
                <a:hlinkClick r:id="rId7"/>
              </a:rPr>
              <a:t>Beth_hiatt@byu.edu</a:t>
            </a:r>
            <a:r>
              <a:rPr lang="en-US" sz="2000" dirty="0" smtClean="0">
                <a:solidFill>
                  <a:schemeClr val="bg1"/>
                </a:solidFill>
                <a:latin typeface="Bookman Old Style" panose="02050604050505020204" pitchFamily="18" charset="0"/>
              </a:rPr>
              <a:t> </a:t>
            </a:r>
          </a:p>
          <a:p>
            <a:pPr marL="285750" indent="-285750">
              <a:buFont typeface="Courier New" panose="02070309020205020404" pitchFamily="49" charset="0"/>
              <a:buChar char="o"/>
            </a:pPr>
            <a:endParaRPr lang="en-US" sz="2000" dirty="0" smtClean="0">
              <a:solidFill>
                <a:schemeClr val="bg1"/>
              </a:solidFill>
              <a:latin typeface="Bookman Old Style" panose="02050604050505020204" pitchFamily="18" charset="0"/>
            </a:endParaRPr>
          </a:p>
          <a:p>
            <a:endParaRPr lang="en-US" sz="800" dirty="0">
              <a:solidFill>
                <a:schemeClr val="bg1"/>
              </a:solidFill>
              <a:latin typeface="Bookman Old Style" panose="02050604050505020204" pitchFamily="18" charset="0"/>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13100" y="5593589"/>
            <a:ext cx="3486959" cy="828494"/>
          </a:xfrm>
          <a:prstGeom prst="rect">
            <a:avLst/>
          </a:prstGeom>
        </p:spPr>
      </p:pic>
    </p:spTree>
    <p:extLst>
      <p:ext uri="{BB962C8B-B14F-4D97-AF65-F5344CB8AC3E}">
        <p14:creationId xmlns:p14="http://schemas.microsoft.com/office/powerpoint/2010/main" val="4621290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duotone>
              <a:prstClr val="black"/>
              <a:schemeClr val="accent1">
                <a:tint val="45000"/>
                <a:satMod val="400000"/>
              </a:schemeClr>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5820229" y="0"/>
            <a:ext cx="6371771" cy="6858000"/>
          </a:xfrm>
          <a:prstGeom prst="rect">
            <a:avLst/>
          </a:prstGeom>
        </p:spPr>
      </p:pic>
      <p:sp>
        <p:nvSpPr>
          <p:cNvPr id="5" name="Rectangle 4">
            <a:extLst>
              <a:ext uri="{FF2B5EF4-FFF2-40B4-BE49-F238E27FC236}">
                <a16:creationId xmlns:a16="http://schemas.microsoft.com/office/drawing/2014/main" id="{27996F7E-2DB6-9548-88F4-339D52F250DA}"/>
              </a:ext>
            </a:extLst>
          </p:cNvPr>
          <p:cNvSpPr/>
          <p:nvPr/>
        </p:nvSpPr>
        <p:spPr>
          <a:xfrm>
            <a:off x="0" y="0"/>
            <a:ext cx="7010400" cy="6858000"/>
          </a:xfrm>
          <a:prstGeom prst="rect">
            <a:avLst/>
          </a:prstGeom>
          <a:gradFill flip="none" rotWithShape="0">
            <a:gsLst>
              <a:gs pos="63000">
                <a:schemeClr val="tx1"/>
              </a:gs>
              <a:gs pos="100000">
                <a:schemeClr val="bg1">
                  <a:alpha val="0"/>
                  <a:lumMod val="0"/>
                </a:schemeClr>
              </a:gs>
            </a:gsLst>
            <a:lin ang="0" scaled="0"/>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342900" indent="-342900">
              <a:buAutoNum type="arabicPeriod"/>
            </a:pPr>
            <a:endParaRPr lang="en-US" b="1" i="1"/>
          </a:p>
          <a:p>
            <a:pPr marL="342900" indent="-342900">
              <a:buAutoNum type="arabicPeriod"/>
            </a:pPr>
            <a:endParaRPr lang="en-US" b="1" i="1"/>
          </a:p>
          <a:p>
            <a:pPr marL="342900" indent="-342900">
              <a:buAutoNum type="arabicPeriod"/>
            </a:pPr>
            <a:endParaRPr lang="en-US" b="1" i="1"/>
          </a:p>
          <a:p>
            <a:pPr marL="342900" indent="-342900">
              <a:buAutoNum type="arabicPeriod"/>
            </a:pPr>
            <a:endParaRPr lang="en-US" b="1" i="1"/>
          </a:p>
          <a:p>
            <a:pPr marL="342900" indent="-342900">
              <a:buAutoNum type="arabicPeriod"/>
            </a:pPr>
            <a:endParaRPr lang="en-US" b="1" i="1"/>
          </a:p>
          <a:p>
            <a:pPr marL="342900" indent="-342900">
              <a:buAutoNum type="arabicPeriod"/>
            </a:pPr>
            <a:endParaRPr lang="en-US" b="1" i="1"/>
          </a:p>
          <a:p>
            <a:pPr marL="342900" indent="-342900">
              <a:buAutoNum type="arabicPeriod"/>
            </a:pPr>
            <a:endParaRPr lang="en-US" b="1" i="1"/>
          </a:p>
          <a:p>
            <a:pPr lvl="0"/>
            <a:endParaRPr lang="en-US" u="sng"/>
          </a:p>
          <a:p>
            <a:pPr lvl="0"/>
            <a:endParaRPr lang="en-US" dirty="0"/>
          </a:p>
        </p:txBody>
      </p:sp>
      <p:sp>
        <p:nvSpPr>
          <p:cNvPr id="2" name="Title 1">
            <a:extLst>
              <a:ext uri="{FF2B5EF4-FFF2-40B4-BE49-F238E27FC236}">
                <a16:creationId xmlns:a16="http://schemas.microsoft.com/office/drawing/2014/main" id="{28AA1D4F-B8A9-EB47-9CDA-72B8F84FE8D0}"/>
              </a:ext>
            </a:extLst>
          </p:cNvPr>
          <p:cNvSpPr>
            <a:spLocks noGrp="1"/>
          </p:cNvSpPr>
          <p:nvPr>
            <p:ph type="title"/>
          </p:nvPr>
        </p:nvSpPr>
        <p:spPr>
          <a:xfrm>
            <a:off x="257198" y="334253"/>
            <a:ext cx="9986260" cy="1537127"/>
          </a:xfrm>
        </p:spPr>
        <p:txBody>
          <a:bodyPr>
            <a:normAutofit fontScale="90000"/>
          </a:bodyPr>
          <a:lstStyle/>
          <a:p>
            <a:r>
              <a:rPr lang="en-US" dirty="0"/>
              <a:t> </a:t>
            </a:r>
            <a:br>
              <a:rPr lang="en-US" dirty="0"/>
            </a:br>
            <a:r>
              <a:rPr lang="en-US" dirty="0"/>
              <a:t/>
            </a:r>
            <a:br>
              <a:rPr lang="en-US" dirty="0"/>
            </a:br>
            <a:r>
              <a:rPr lang="en-US" dirty="0" smtClean="0">
                <a:solidFill>
                  <a:schemeClr val="bg1"/>
                </a:solidFill>
              </a:rPr>
              <a:t>3. </a:t>
            </a:r>
            <a:r>
              <a:rPr lang="en-US" b="1" dirty="0" smtClean="0">
                <a:solidFill>
                  <a:schemeClr val="bg1"/>
                </a:solidFill>
              </a:rPr>
              <a:t>Employers/Contacts to Post Internships</a:t>
            </a:r>
            <a:r>
              <a:rPr lang="en-US" dirty="0">
                <a:solidFill>
                  <a:srgbClr val="FFC000"/>
                </a:solidFill>
              </a:rPr>
              <a:t/>
            </a:r>
            <a:br>
              <a:rPr lang="en-US" dirty="0">
                <a:solidFill>
                  <a:srgbClr val="FFC000"/>
                </a:solidFill>
              </a:rPr>
            </a:br>
            <a:r>
              <a:rPr lang="en-US" dirty="0">
                <a:solidFill>
                  <a:srgbClr val="FFC000"/>
                </a:solidFill>
              </a:rPr>
              <a:t/>
            </a:r>
            <a:br>
              <a:rPr lang="en-US" dirty="0">
                <a:solidFill>
                  <a:srgbClr val="FFC000"/>
                </a:solidFill>
              </a:rPr>
            </a:br>
            <a:r>
              <a:rPr lang="en-US" dirty="0">
                <a:solidFill>
                  <a:srgbClr val="FFC000"/>
                </a:solidFill>
              </a:rPr>
              <a:t/>
            </a:r>
            <a:br>
              <a:rPr lang="en-US" dirty="0">
                <a:solidFill>
                  <a:srgbClr val="FFC000"/>
                </a:solidFill>
              </a:rPr>
            </a:br>
            <a:endParaRPr lang="en-US" dirty="0">
              <a:solidFill>
                <a:srgbClr val="FFC000"/>
              </a:solidFill>
            </a:endParaRPr>
          </a:p>
        </p:txBody>
      </p:sp>
      <p:sp>
        <p:nvSpPr>
          <p:cNvPr id="3" name="TextBox 2"/>
          <p:cNvSpPr txBox="1"/>
          <p:nvPr/>
        </p:nvSpPr>
        <p:spPr>
          <a:xfrm>
            <a:off x="257198" y="2062171"/>
            <a:ext cx="5899623" cy="3754874"/>
          </a:xfrm>
          <a:prstGeom prst="rect">
            <a:avLst/>
          </a:prstGeom>
          <a:noFill/>
        </p:spPr>
        <p:txBody>
          <a:bodyPr wrap="square" rtlCol="0">
            <a:spAutoFit/>
          </a:bodyPr>
          <a:lstStyle/>
          <a:p>
            <a:pPr marL="342900" indent="-342900">
              <a:buFont typeface="Courier New" panose="02070309020205020404" pitchFamily="49" charset="0"/>
              <a:buChar char="o"/>
            </a:pPr>
            <a:r>
              <a:rPr lang="en-US" sz="2000" dirty="0" smtClean="0">
                <a:solidFill>
                  <a:schemeClr val="bg1"/>
                </a:solidFill>
                <a:latin typeface="Bookman Old Style" panose="02050604050505020204" pitchFamily="18" charset="0"/>
              </a:rPr>
              <a:t>Employers to post their internships themselves</a:t>
            </a:r>
          </a:p>
          <a:p>
            <a:pPr marL="342900" indent="-342900">
              <a:buFont typeface="Courier New" panose="02070309020205020404" pitchFamily="49" charset="0"/>
              <a:buChar char="o"/>
            </a:pPr>
            <a:endParaRPr lang="en-US" sz="2000" dirty="0">
              <a:solidFill>
                <a:schemeClr val="bg1"/>
              </a:solidFill>
              <a:latin typeface="Bookman Old Style" panose="02050604050505020204" pitchFamily="18" charset="0"/>
            </a:endParaRPr>
          </a:p>
          <a:p>
            <a:pPr marL="342900" indent="-342900">
              <a:buFont typeface="Courier New" panose="02070309020205020404" pitchFamily="49" charset="0"/>
              <a:buChar char="o"/>
            </a:pPr>
            <a:r>
              <a:rPr lang="en-US" sz="2000" dirty="0" smtClean="0">
                <a:solidFill>
                  <a:schemeClr val="bg1"/>
                </a:solidFill>
                <a:latin typeface="Bookman Old Style" panose="02050604050505020204" pitchFamily="18" charset="0"/>
              </a:rPr>
              <a:t>If they need help setting this up send them the “BYU How to Guidebook for Internships” we will send this to you</a:t>
            </a:r>
          </a:p>
          <a:p>
            <a:pPr marL="342900" indent="-342900">
              <a:buFont typeface="Courier New" panose="02070309020205020404" pitchFamily="49" charset="0"/>
              <a:buChar char="o"/>
            </a:pPr>
            <a:endParaRPr lang="en-US" sz="2000" dirty="0">
              <a:solidFill>
                <a:schemeClr val="bg1"/>
              </a:solidFill>
              <a:latin typeface="Bookman Old Style" panose="02050604050505020204" pitchFamily="18" charset="0"/>
            </a:endParaRPr>
          </a:p>
          <a:p>
            <a:pPr marL="342900" indent="-342900">
              <a:buFont typeface="Courier New" panose="02070309020205020404" pitchFamily="49" charset="0"/>
              <a:buChar char="o"/>
            </a:pPr>
            <a:r>
              <a:rPr lang="en-US" sz="2000" dirty="0" smtClean="0">
                <a:solidFill>
                  <a:schemeClr val="bg1"/>
                </a:solidFill>
                <a:latin typeface="Bookman Old Style" panose="02050604050505020204" pitchFamily="18" charset="0"/>
              </a:rPr>
              <a:t>If they have any questions they can contact Will Tenney </a:t>
            </a:r>
            <a:r>
              <a:rPr lang="en-US" sz="2000" dirty="0" smtClean="0">
                <a:solidFill>
                  <a:schemeClr val="bg1"/>
                </a:solidFill>
                <a:latin typeface="Bookman Old Style" panose="02050604050505020204" pitchFamily="18" charset="0"/>
                <a:hlinkClick r:id="rId5"/>
              </a:rPr>
              <a:t>William_tenney@byu.edu</a:t>
            </a:r>
            <a:r>
              <a:rPr lang="en-US" sz="2000" dirty="0" smtClean="0">
                <a:solidFill>
                  <a:schemeClr val="bg1"/>
                </a:solidFill>
                <a:latin typeface="Bookman Old Style" panose="02050604050505020204" pitchFamily="18" charset="0"/>
              </a:rPr>
              <a:t> or Beth Hiatt </a:t>
            </a:r>
            <a:r>
              <a:rPr lang="en-US" sz="2000" dirty="0" smtClean="0">
                <a:solidFill>
                  <a:schemeClr val="bg1"/>
                </a:solidFill>
                <a:latin typeface="Bookman Old Style" panose="02050604050505020204" pitchFamily="18" charset="0"/>
                <a:hlinkClick r:id="rId6"/>
              </a:rPr>
              <a:t>Beth_hiatt@byu.edu</a:t>
            </a:r>
            <a:r>
              <a:rPr lang="en-US" sz="2000" dirty="0" smtClean="0">
                <a:solidFill>
                  <a:schemeClr val="bg1"/>
                </a:solidFill>
                <a:latin typeface="Bookman Old Style" panose="02050604050505020204" pitchFamily="18" charset="0"/>
              </a:rPr>
              <a:t> </a:t>
            </a:r>
            <a:endParaRPr lang="en-US" sz="2000" dirty="0">
              <a:solidFill>
                <a:schemeClr val="bg1"/>
              </a:solidFill>
              <a:latin typeface="Bookman Old Style" panose="02050604050505020204" pitchFamily="18" charset="0"/>
            </a:endParaRPr>
          </a:p>
          <a:p>
            <a:endParaRPr lang="en-US" dirty="0">
              <a:solidFill>
                <a:schemeClr val="bg1"/>
              </a:solidFill>
            </a:endParaRP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53015" y="6007836"/>
            <a:ext cx="3486959" cy="828494"/>
          </a:xfrm>
          <a:prstGeom prst="rect">
            <a:avLst/>
          </a:prstGeom>
        </p:spPr>
      </p:pic>
    </p:spTree>
    <p:extLst>
      <p:ext uri="{BB962C8B-B14F-4D97-AF65-F5344CB8AC3E}">
        <p14:creationId xmlns:p14="http://schemas.microsoft.com/office/powerpoint/2010/main" val="37607259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2546" y="0"/>
            <a:ext cx="10529454" cy="6799811"/>
          </a:xfrm>
          <a:prstGeom prst="rect">
            <a:avLst/>
          </a:prstGeom>
        </p:spPr>
      </p:pic>
      <p:sp>
        <p:nvSpPr>
          <p:cNvPr id="5" name="Rectangle 4">
            <a:extLst>
              <a:ext uri="{FF2B5EF4-FFF2-40B4-BE49-F238E27FC236}">
                <a16:creationId xmlns:a16="http://schemas.microsoft.com/office/drawing/2014/main" id="{27996F7E-2DB6-9548-88F4-339D52F250DA}"/>
              </a:ext>
            </a:extLst>
          </p:cNvPr>
          <p:cNvSpPr/>
          <p:nvPr/>
        </p:nvSpPr>
        <p:spPr>
          <a:xfrm>
            <a:off x="1" y="0"/>
            <a:ext cx="6422570" cy="6858000"/>
          </a:xfrm>
          <a:prstGeom prst="rect">
            <a:avLst/>
          </a:prstGeom>
          <a:gradFill flip="none" rotWithShape="0">
            <a:gsLst>
              <a:gs pos="63000">
                <a:schemeClr val="tx1"/>
              </a:gs>
              <a:gs pos="100000">
                <a:schemeClr val="bg1">
                  <a:alpha val="0"/>
                  <a:lumMod val="0"/>
                </a:schemeClr>
              </a:gs>
            </a:gsLst>
            <a:lin ang="0" scaled="0"/>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b="1" i="1" dirty="0"/>
          </a:p>
          <a:p>
            <a:r>
              <a:rPr lang="en-US" sz="3200" dirty="0" smtClean="0"/>
              <a:t>We will send you all documents as mentioned in this presentation.</a:t>
            </a:r>
          </a:p>
          <a:p>
            <a:endParaRPr lang="en-US" sz="3200" dirty="0" smtClean="0"/>
          </a:p>
          <a:p>
            <a:r>
              <a:rPr lang="en-US" sz="3200" dirty="0" smtClean="0"/>
              <a:t>Feel free to contact us if you have any questions -</a:t>
            </a:r>
            <a:endParaRPr lang="en-US" sz="3200" dirty="0"/>
          </a:p>
          <a:p>
            <a:pPr lvl="0"/>
            <a:endParaRPr lang="en-US" sz="3600" dirty="0"/>
          </a:p>
          <a:p>
            <a:pPr lvl="0"/>
            <a:r>
              <a:rPr lang="en-US" sz="3200" dirty="0">
                <a:hlinkClick r:id="rId4"/>
              </a:rPr>
              <a:t>William_tenney@byu.edu</a:t>
            </a:r>
            <a:endParaRPr lang="en-US" sz="3200" dirty="0"/>
          </a:p>
          <a:p>
            <a:pPr lvl="0"/>
            <a:r>
              <a:rPr lang="en-US" sz="3200" dirty="0">
                <a:hlinkClick r:id="rId5"/>
              </a:rPr>
              <a:t>Beth_hiatt@byu.edu</a:t>
            </a:r>
            <a:endParaRPr lang="en-US" sz="3200" dirty="0"/>
          </a:p>
          <a:p>
            <a:pPr lvl="0"/>
            <a:endParaRPr lang="en-US" dirty="0"/>
          </a:p>
          <a:p>
            <a:pPr lvl="0"/>
            <a:endParaRPr lang="en-US" dirty="0"/>
          </a:p>
          <a:p>
            <a:pPr lvl="0"/>
            <a:endParaRPr lang="en-US" u="sng" dirty="0"/>
          </a:p>
          <a:p>
            <a:pPr lvl="0"/>
            <a:endParaRPr lang="en-US" dirty="0"/>
          </a:p>
        </p:txBody>
      </p:sp>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4000" y="5593589"/>
            <a:ext cx="3486959" cy="828494"/>
          </a:xfrm>
          <a:prstGeom prst="rect">
            <a:avLst/>
          </a:prstGeom>
        </p:spPr>
      </p:pic>
    </p:spTree>
    <p:extLst>
      <p:ext uri="{BB962C8B-B14F-4D97-AF65-F5344CB8AC3E}">
        <p14:creationId xmlns:p14="http://schemas.microsoft.com/office/powerpoint/2010/main" val="991312855"/>
      </p:ext>
    </p:extLst>
  </p:cSld>
  <p:clrMapOvr>
    <a:masterClrMapping/>
  </p:clrMapOvr>
  <p:timing>
    <p:tnLst>
      <p:par>
        <p:cTn id="1" dur="indefinite" restart="never" nodeType="tmRoot"/>
      </p:par>
    </p:tnLst>
  </p:timing>
</p:sld>
</file>

<file path=ppt/theme/theme1.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2C9687505DD6648933DA35BDB6D03FB" ma:contentTypeVersion="4" ma:contentTypeDescription="Create a new document." ma:contentTypeScope="" ma:versionID="77b85cae2da6bb1fefae1c31e33f1f72">
  <xsd:schema xmlns:xsd="http://www.w3.org/2001/XMLSchema" xmlns:xs="http://www.w3.org/2001/XMLSchema" xmlns:p="http://schemas.microsoft.com/office/2006/metadata/properties" xmlns:ns2="80fae320-176f-459f-9a45-bb628e1dedc5" targetNamespace="http://schemas.microsoft.com/office/2006/metadata/properties" ma:root="true" ma:fieldsID="43107da270e88be9d84b2756146727ee" ns2:_="">
    <xsd:import namespace="80fae320-176f-459f-9a45-bb628e1dedc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fae320-176f-459f-9a45-bb628e1ded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1566F0-B6A6-44EE-882C-B48208ADC777}">
  <ds:schemaRefs>
    <ds:schemaRef ds:uri="http://schemas.microsoft.com/sharepoint/v3/contenttype/forms"/>
  </ds:schemaRefs>
</ds:datastoreItem>
</file>

<file path=customXml/itemProps2.xml><?xml version="1.0" encoding="utf-8"?>
<ds:datastoreItem xmlns:ds="http://schemas.openxmlformats.org/officeDocument/2006/customXml" ds:itemID="{910A9860-ADA2-43B7-9844-688D12886A39}">
  <ds:schemaRef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80fae320-176f-459f-9a45-bb628e1dedc5"/>
    <ds:schemaRef ds:uri="http://www.w3.org/XML/1998/namespace"/>
    <ds:schemaRef ds:uri="http://purl.org/dc/dcmitype/"/>
  </ds:schemaRefs>
</ds:datastoreItem>
</file>

<file path=customXml/itemProps3.xml><?xml version="1.0" encoding="utf-8"?>
<ds:datastoreItem xmlns:ds="http://schemas.openxmlformats.org/officeDocument/2006/customXml" ds:itemID="{828A4F76-3FB6-4E55-9BDB-BB221F33F7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fae320-176f-459f-9a45-bb628e1dedc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8864</TotalTime>
  <Words>904</Words>
  <Application>Microsoft Office PowerPoint</Application>
  <PresentationFormat>Widescreen</PresentationFormat>
  <Paragraphs>117</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Avenir Next LT Pro</vt:lpstr>
      <vt:lpstr>Bookman Old Style</vt:lpstr>
      <vt:lpstr>Calibri</vt:lpstr>
      <vt:lpstr>Courier New</vt:lpstr>
      <vt:lpstr>AccentBoxVTI</vt:lpstr>
      <vt:lpstr>INTRODUCTIONS</vt:lpstr>
      <vt:lpstr>Why BYU Handshake?</vt:lpstr>
      <vt:lpstr>How To Use Handshake</vt:lpstr>
      <vt:lpstr>1. View Internships on Handshake</vt:lpstr>
      <vt:lpstr>2. Post Internships From Employers/Contacts</vt:lpstr>
      <vt:lpstr>   3. Employers/Contacts to Post Internships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BYU STEM   Recruiting Forum Wednesday, April 29, 2002 @ 11am MDT. via Zoom</dc:title>
  <dc:creator>Tony Jewkes</dc:creator>
  <cp:lastModifiedBy>William Tenney</cp:lastModifiedBy>
  <cp:revision>125</cp:revision>
  <cp:lastPrinted>2020-06-04T05:07:10Z</cp:lastPrinted>
  <dcterms:created xsi:type="dcterms:W3CDTF">2020-04-20T15:34:03Z</dcterms:created>
  <dcterms:modified xsi:type="dcterms:W3CDTF">2020-08-05T16:51:01Z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0x01010082C9687505DD6648933DA35BDB6D03FB</vt:lpwstr>
  </property>
</Properties>
</file>